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5" r:id="rId7"/>
    <p:sldId id="262" r:id="rId8"/>
    <p:sldId id="268" r:id="rId9"/>
    <p:sldId id="263" r:id="rId10"/>
    <p:sldId id="267" r:id="rId11"/>
    <p:sldId id="266" r:id="rId12"/>
    <p:sldId id="264" r:id="rId13"/>
    <p:sldId id="270" r:id="rId14"/>
    <p:sldId id="261" r:id="rId15"/>
  </p:sldIdLst>
  <p:sldSz cx="18288000" cy="10287000"/>
  <p:notesSz cx="6858000" cy="9144000"/>
  <p:embeddedFontLst>
    <p:embeddedFont>
      <p:font typeface="Bahnschrift Condensed" panose="020B0502040204020203" pitchFamily="34" charset="0"/>
      <p:regular r:id="rId17"/>
      <p:bold r:id="rId18"/>
    </p:embeddedFont>
    <p:embeddedFont>
      <p:font typeface="Bahnschrift SemiBold Condensed" panose="020B0502040204020203" pitchFamily="34" charset="0"/>
      <p:bold r:id="rId19"/>
    </p:embeddedFont>
    <p:embeddedFont>
      <p:font typeface="Calibri" panose="020F0502020204030204"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0" autoAdjust="0"/>
    <p:restoredTop sz="86144" autoAdjust="0"/>
  </p:normalViewPr>
  <p:slideViewPr>
    <p:cSldViewPr>
      <p:cViewPr varScale="1">
        <p:scale>
          <a:sx n="66" d="100"/>
          <a:sy n="66" d="100"/>
        </p:scale>
        <p:origin x="1668" y="84"/>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06CF3-27F1-4E43-AE20-0A38A9A29514}" type="datetimeFigureOut">
              <a:rPr lang="en-US" smtClean="0"/>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AC04B-8A9B-411A-9A5E-EB04341360F2}" type="slidenum">
              <a:rPr lang="en-US" smtClean="0"/>
              <a:t>‹#›</a:t>
            </a:fld>
            <a:endParaRPr lang="en-US"/>
          </a:p>
        </p:txBody>
      </p:sp>
    </p:spTree>
    <p:extLst>
      <p:ext uri="{BB962C8B-B14F-4D97-AF65-F5344CB8AC3E}">
        <p14:creationId xmlns:p14="http://schemas.microsoft.com/office/powerpoint/2010/main" val="2885799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data</a:t>
            </a:r>
          </a:p>
        </p:txBody>
      </p:sp>
      <p:sp>
        <p:nvSpPr>
          <p:cNvPr id="4" name="Slide Number Placeholder 3"/>
          <p:cNvSpPr>
            <a:spLocks noGrp="1"/>
          </p:cNvSpPr>
          <p:nvPr>
            <p:ph type="sldNum" sz="quarter" idx="5"/>
          </p:nvPr>
        </p:nvSpPr>
        <p:spPr/>
        <p:txBody>
          <a:bodyPr/>
          <a:lstStyle/>
          <a:p>
            <a:fld id="{05EAC04B-8A9B-411A-9A5E-EB04341360F2}" type="slidenum">
              <a:rPr lang="en-US" smtClean="0"/>
              <a:t>5</a:t>
            </a:fld>
            <a:endParaRPr lang="en-US"/>
          </a:p>
        </p:txBody>
      </p:sp>
    </p:spTree>
    <p:extLst>
      <p:ext uri="{BB962C8B-B14F-4D97-AF65-F5344CB8AC3E}">
        <p14:creationId xmlns:p14="http://schemas.microsoft.com/office/powerpoint/2010/main" val="3084875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AC04B-8A9B-411A-9A5E-EB04341360F2}" type="slidenum">
              <a:rPr lang="en-US" smtClean="0"/>
              <a:t>6</a:t>
            </a:fld>
            <a:endParaRPr lang="en-US"/>
          </a:p>
        </p:txBody>
      </p:sp>
    </p:spTree>
    <p:extLst>
      <p:ext uri="{BB962C8B-B14F-4D97-AF65-F5344CB8AC3E}">
        <p14:creationId xmlns:p14="http://schemas.microsoft.com/office/powerpoint/2010/main" val="983638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data</a:t>
            </a:r>
          </a:p>
        </p:txBody>
      </p:sp>
      <p:sp>
        <p:nvSpPr>
          <p:cNvPr id="4" name="Slide Number Placeholder 3"/>
          <p:cNvSpPr>
            <a:spLocks noGrp="1"/>
          </p:cNvSpPr>
          <p:nvPr>
            <p:ph type="sldNum" sz="quarter" idx="5"/>
          </p:nvPr>
        </p:nvSpPr>
        <p:spPr/>
        <p:txBody>
          <a:bodyPr/>
          <a:lstStyle/>
          <a:p>
            <a:fld id="{05EAC04B-8A9B-411A-9A5E-EB04341360F2}" type="slidenum">
              <a:rPr lang="en-US" smtClean="0"/>
              <a:t>11</a:t>
            </a:fld>
            <a:endParaRPr lang="en-US"/>
          </a:p>
        </p:txBody>
      </p:sp>
    </p:spTree>
    <p:extLst>
      <p:ext uri="{BB962C8B-B14F-4D97-AF65-F5344CB8AC3E}">
        <p14:creationId xmlns:p14="http://schemas.microsoft.com/office/powerpoint/2010/main" val="1917160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05EAC04B-8A9B-411A-9A5E-EB04341360F2}" type="slidenum">
              <a:rPr lang="en-US" smtClean="0"/>
              <a:t>12</a:t>
            </a:fld>
            <a:endParaRPr lang="en-US"/>
          </a:p>
        </p:txBody>
      </p:sp>
    </p:spTree>
    <p:extLst>
      <p:ext uri="{BB962C8B-B14F-4D97-AF65-F5344CB8AC3E}">
        <p14:creationId xmlns:p14="http://schemas.microsoft.com/office/powerpoint/2010/main" val="991150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data</a:t>
            </a:r>
          </a:p>
        </p:txBody>
      </p:sp>
      <p:sp>
        <p:nvSpPr>
          <p:cNvPr id="4" name="Slide Number Placeholder 3"/>
          <p:cNvSpPr>
            <a:spLocks noGrp="1"/>
          </p:cNvSpPr>
          <p:nvPr>
            <p:ph type="sldNum" sz="quarter" idx="5"/>
          </p:nvPr>
        </p:nvSpPr>
        <p:spPr/>
        <p:txBody>
          <a:bodyPr/>
          <a:lstStyle/>
          <a:p>
            <a:fld id="{05EAC04B-8A9B-411A-9A5E-EB04341360F2}" type="slidenum">
              <a:rPr lang="en-US" smtClean="0"/>
              <a:t>13</a:t>
            </a:fld>
            <a:endParaRPr lang="en-US"/>
          </a:p>
        </p:txBody>
      </p:sp>
    </p:spTree>
    <p:extLst>
      <p:ext uri="{BB962C8B-B14F-4D97-AF65-F5344CB8AC3E}">
        <p14:creationId xmlns:p14="http://schemas.microsoft.com/office/powerpoint/2010/main" val="1888945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AC04B-8A9B-411A-9A5E-EB04341360F2}" type="slidenum">
              <a:rPr lang="en-US" smtClean="0"/>
              <a:t>14</a:t>
            </a:fld>
            <a:endParaRPr lang="en-US"/>
          </a:p>
        </p:txBody>
      </p:sp>
    </p:spTree>
    <p:extLst>
      <p:ext uri="{BB962C8B-B14F-4D97-AF65-F5344CB8AC3E}">
        <p14:creationId xmlns:p14="http://schemas.microsoft.com/office/powerpoint/2010/main" val="3607903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7.xml"/><Relationship Id="rId7" Type="http://schemas.openxmlformats.org/officeDocument/2006/relationships/hyperlink" Target="https://api.mapbox.com/styles/v1/merceron/clpohenv4011r01po369h0h9a.html?title=copy&amp;access_token=pk.eyJ1IjoibWVyY2Vyb24iLCJhIjoiY2xwbXYza2d2MGNucDJsbXNhbm05ZnBsZSJ9.dM0R74w632OodnBUSEOzTg&amp;zoomwheel=true&amp;fresh=true#2.15/22.06/43.35" TargetMode="Externa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32.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2.png"/><Relationship Id="rId7" Type="http://schemas.openxmlformats.org/officeDocument/2006/relationships/image" Target="../media/image9.jpeg"/><Relationship Id="rId12"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png"/><Relationship Id="rId7" Type="http://schemas.openxmlformats.org/officeDocument/2006/relationships/image" Target="../media/image19.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1.png"/><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17.svg"/><Relationship Id="rId10" Type="http://schemas.openxmlformats.org/officeDocument/2006/relationships/image" Target="../media/image27.png"/><Relationship Id="rId4" Type="http://schemas.openxmlformats.org/officeDocument/2006/relationships/image" Target="../media/image16.png"/><Relationship Id="rId9"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latin typeface="Bahnschrift SemiBold Condensed" panose="020B0502040204020203" pitchFamily="34" charset="0"/>
            </a:endParaRPr>
          </a:p>
        </p:txBody>
      </p:sp>
      <p:sp>
        <p:nvSpPr>
          <p:cNvPr id="3" name="Freeform 3"/>
          <p:cNvSpPr/>
          <p:nvPr/>
        </p:nvSpPr>
        <p:spPr>
          <a:xfrm rot="7659121">
            <a:off x="12175425" y="4974890"/>
            <a:ext cx="10780423" cy="9876403"/>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Bahnschrift SemiBold Condensed" panose="020B0502040204020203" pitchFamily="34" charset="0"/>
            </a:endParaRPr>
          </a:p>
        </p:txBody>
      </p:sp>
      <p:sp>
        <p:nvSpPr>
          <p:cNvPr id="4" name="Freeform 4"/>
          <p:cNvSpPr/>
          <p:nvPr/>
        </p:nvSpPr>
        <p:spPr>
          <a:xfrm>
            <a:off x="-3429000" y="-253709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Bahnschrift SemiBold Condensed" panose="020B0502040204020203" pitchFamily="34" charset="0"/>
            </a:endParaRPr>
          </a:p>
        </p:txBody>
      </p:sp>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US">
                <a:latin typeface="Bahnschrift SemiBold Condensed" panose="020B0502040204020203" pitchFamily="34" charset="0"/>
              </a:endParaRPr>
            </a:p>
          </p:txBody>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latin typeface="Bahnschrift SemiBold Condensed" panose="020B0502040204020203" pitchFamily="34" charset="0"/>
              </a:endParaRPr>
            </a:p>
          </p:txBody>
        </p:sp>
      </p:grpSp>
      <p:sp>
        <p:nvSpPr>
          <p:cNvPr id="8" name="TextBox 8"/>
          <p:cNvSpPr txBox="1"/>
          <p:nvPr/>
        </p:nvSpPr>
        <p:spPr>
          <a:xfrm>
            <a:off x="4236347" y="4405936"/>
            <a:ext cx="9815307" cy="2075696"/>
          </a:xfrm>
          <a:prstGeom prst="rect">
            <a:avLst/>
          </a:prstGeom>
        </p:spPr>
        <p:txBody>
          <a:bodyPr lIns="0" tIns="0" rIns="0" bIns="0" rtlCol="0" anchor="t">
            <a:spAutoFit/>
          </a:bodyPr>
          <a:lstStyle/>
          <a:p>
            <a:pPr algn="ctr">
              <a:lnSpc>
                <a:spcPts val="17993"/>
              </a:lnSpc>
            </a:pPr>
            <a:r>
              <a:rPr lang="en-US" sz="13038" spc="1277" dirty="0">
                <a:solidFill>
                  <a:srgbClr val="231F20"/>
                </a:solidFill>
                <a:latin typeface="Bahnschrift SemiBold Condensed" panose="020B0502040204020203" pitchFamily="34" charset="0"/>
              </a:rPr>
              <a:t>PROJECT 2</a:t>
            </a:r>
          </a:p>
        </p:txBody>
      </p:sp>
      <p:sp>
        <p:nvSpPr>
          <p:cNvPr id="9" name="TextBox 9"/>
          <p:cNvSpPr txBox="1"/>
          <p:nvPr/>
        </p:nvSpPr>
        <p:spPr>
          <a:xfrm>
            <a:off x="4236347" y="3438109"/>
            <a:ext cx="9815307" cy="1119537"/>
          </a:xfrm>
          <a:prstGeom prst="rect">
            <a:avLst/>
          </a:prstGeom>
        </p:spPr>
        <p:txBody>
          <a:bodyPr lIns="0" tIns="0" rIns="0" bIns="0" rtlCol="0" anchor="t">
            <a:spAutoFit/>
          </a:bodyPr>
          <a:lstStyle/>
          <a:p>
            <a:pPr algn="ctr">
              <a:lnSpc>
                <a:spcPts val="9748"/>
              </a:lnSpc>
            </a:pPr>
            <a:r>
              <a:rPr lang="en-US" sz="7063" spc="692">
                <a:solidFill>
                  <a:srgbClr val="231F20"/>
                </a:solidFill>
                <a:latin typeface="Bahnschrift SemiBold Condensed" panose="020B0502040204020203" pitchFamily="34" charset="0"/>
              </a:rPr>
              <a:t>DATA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11353800" y="3619500"/>
            <a:ext cx="7113826" cy="7850399"/>
          </a:xfrm>
          <a:custGeom>
            <a:avLst/>
            <a:gdLst/>
            <a:ahLst/>
            <a:cxnLst/>
            <a:rect l="l" t="t" r="r" b="b"/>
            <a:pathLst>
              <a:path w="9735165" h="9989442">
                <a:moveTo>
                  <a:pt x="0" y="0"/>
                </a:moveTo>
                <a:lnTo>
                  <a:pt x="9735165" y="0"/>
                </a:lnTo>
                <a:lnTo>
                  <a:pt x="9735165" y="9989442"/>
                </a:lnTo>
                <a:lnTo>
                  <a:pt x="0" y="9989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3" name="Freeform 3"/>
          <p:cNvSpPr/>
          <p:nvPr/>
        </p:nvSpPr>
        <p:spPr>
          <a:xfrm>
            <a:off x="-5207269" y="2171700"/>
            <a:ext cx="12556203" cy="12884164"/>
          </a:xfrm>
          <a:custGeom>
            <a:avLst/>
            <a:gdLst/>
            <a:ahLst/>
            <a:cxnLst/>
            <a:rect l="l" t="t" r="r" b="b"/>
            <a:pathLst>
              <a:path w="12556203" h="12884164">
                <a:moveTo>
                  <a:pt x="0" y="0"/>
                </a:moveTo>
                <a:lnTo>
                  <a:pt x="12556204" y="0"/>
                </a:lnTo>
                <a:lnTo>
                  <a:pt x="12556204" y="12884164"/>
                </a:lnTo>
                <a:lnTo>
                  <a:pt x="0" y="128841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8" name="TextBox 8"/>
          <p:cNvSpPr txBox="1"/>
          <p:nvPr/>
        </p:nvSpPr>
        <p:spPr>
          <a:xfrm>
            <a:off x="6500993" y="8878479"/>
            <a:ext cx="5084763" cy="1210311"/>
          </a:xfrm>
          <a:prstGeom prst="rect">
            <a:avLst/>
          </a:prstGeom>
        </p:spPr>
        <p:txBody>
          <a:bodyPr lIns="0" tIns="0" rIns="0" bIns="0" rtlCol="0" anchor="t">
            <a:spAutoFit/>
          </a:bodyPr>
          <a:lstStyle/>
          <a:p>
            <a:pPr algn="ctr">
              <a:lnSpc>
                <a:spcPts val="4809"/>
              </a:lnSpc>
            </a:pPr>
            <a:r>
              <a:rPr lang="en-US" sz="3699" dirty="0">
                <a:solidFill>
                  <a:srgbClr val="FFFBFB"/>
                </a:solidFill>
                <a:latin typeface="Bahnschrift SemiBold Condensed" panose="020B0502040204020203" pitchFamily="34" charset="0"/>
              </a:rPr>
              <a:t>TOTAL OBSERVATIONS = 4.3K </a:t>
            </a:r>
          </a:p>
          <a:p>
            <a:pPr algn="ctr">
              <a:lnSpc>
                <a:spcPts val="4809"/>
              </a:lnSpc>
              <a:spcBef>
                <a:spcPct val="0"/>
              </a:spcBef>
            </a:pPr>
            <a:r>
              <a:rPr lang="en-US" sz="3699" dirty="0">
                <a:solidFill>
                  <a:srgbClr val="FFFBFB"/>
                </a:solidFill>
                <a:latin typeface="Bahnschrift SemiBold Condensed" panose="020B0502040204020203" pitchFamily="34" charset="0"/>
              </a:rPr>
              <a:t>OMAN OBSERVATIONS = 2.5K</a:t>
            </a:r>
          </a:p>
        </p:txBody>
      </p:sp>
      <p:pic>
        <p:nvPicPr>
          <p:cNvPr id="10" name="Picture 9" descr="A screenshot of a computer&#10;&#10;Description automatically generated">
            <a:extLst>
              <a:ext uri="{FF2B5EF4-FFF2-40B4-BE49-F238E27FC236}">
                <a16:creationId xmlns:a16="http://schemas.microsoft.com/office/drawing/2014/main" id="{0A54DC7B-24BC-66F5-D73B-57682A091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799" y="3171948"/>
            <a:ext cx="6144589" cy="5461857"/>
          </a:xfrm>
          <a:prstGeom prst="rect">
            <a:avLst/>
          </a:prstGeom>
        </p:spPr>
      </p:pic>
      <p:pic>
        <p:nvPicPr>
          <p:cNvPr id="14" name="Picture 13">
            <a:extLst>
              <a:ext uri="{FF2B5EF4-FFF2-40B4-BE49-F238E27FC236}">
                <a16:creationId xmlns:a16="http://schemas.microsoft.com/office/drawing/2014/main" id="{89325BF1-C808-F991-A5FD-B00AB28D75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5557" y="3171948"/>
            <a:ext cx="6840357" cy="5461857"/>
          </a:xfrm>
          <a:prstGeom prst="rect">
            <a:avLst/>
          </a:prstGeom>
        </p:spPr>
      </p:pic>
      <p:sp>
        <p:nvSpPr>
          <p:cNvPr id="15" name="TextBox 6">
            <a:extLst>
              <a:ext uri="{FF2B5EF4-FFF2-40B4-BE49-F238E27FC236}">
                <a16:creationId xmlns:a16="http://schemas.microsoft.com/office/drawing/2014/main" id="{F1510D76-1E74-3B29-0B09-E23D7E0D1703}"/>
              </a:ext>
            </a:extLst>
          </p:cNvPr>
          <p:cNvSpPr txBox="1"/>
          <p:nvPr/>
        </p:nvSpPr>
        <p:spPr>
          <a:xfrm>
            <a:off x="5617430" y="131182"/>
            <a:ext cx="6851887" cy="833562"/>
          </a:xfrm>
          <a:prstGeom prst="rect">
            <a:avLst/>
          </a:prstGeom>
        </p:spPr>
        <p:txBody>
          <a:bodyPr wrap="square" lIns="0" tIns="0" rIns="0" bIns="0" rtlCol="0" anchor="t">
            <a:spAutoFit/>
          </a:bodyPr>
          <a:lstStyle/>
          <a:p>
            <a:pPr algn="ctr">
              <a:lnSpc>
                <a:spcPts val="6493"/>
              </a:lnSpc>
            </a:pPr>
            <a:r>
              <a:rPr lang="en-US" sz="7200" dirty="0">
                <a:solidFill>
                  <a:srgbClr val="FFFBFB"/>
                </a:solidFill>
                <a:latin typeface="Bahnschrift SemiBold Condensed" panose="020B0502040204020203" pitchFamily="34" charset="0"/>
              </a:rPr>
              <a:t>CORRELATIONS</a:t>
            </a:r>
            <a:endParaRPr lang="en-US" sz="4000" dirty="0">
              <a:solidFill>
                <a:srgbClr val="FFFBFB"/>
              </a:solidFill>
              <a:latin typeface="Bahnschrift SemiBold Condensed" panose="020B0502040204020203" pitchFamily="34" charset="0"/>
            </a:endParaRPr>
          </a:p>
        </p:txBody>
      </p:sp>
      <p:sp>
        <p:nvSpPr>
          <p:cNvPr id="16" name="TextBox 6">
            <a:extLst>
              <a:ext uri="{FF2B5EF4-FFF2-40B4-BE49-F238E27FC236}">
                <a16:creationId xmlns:a16="http://schemas.microsoft.com/office/drawing/2014/main" id="{9764FF18-5B1A-DB92-E936-019F949A8552}"/>
              </a:ext>
            </a:extLst>
          </p:cNvPr>
          <p:cNvSpPr txBox="1"/>
          <p:nvPr/>
        </p:nvSpPr>
        <p:spPr>
          <a:xfrm>
            <a:off x="1227861" y="1969055"/>
            <a:ext cx="5321775" cy="1154162"/>
          </a:xfrm>
          <a:prstGeom prst="rect">
            <a:avLst/>
          </a:prstGeom>
        </p:spPr>
        <p:txBody>
          <a:bodyPr lIns="0" tIns="0" rIns="0" bIns="0" rtlCol="0" anchor="t">
            <a:spAutoFit/>
          </a:bodyPr>
          <a:lstStyle/>
          <a:p>
            <a:pPr algn="ctr">
              <a:lnSpc>
                <a:spcPts val="6493"/>
              </a:lnSpc>
            </a:pPr>
            <a:r>
              <a:rPr lang="en-US" sz="6600" dirty="0">
                <a:solidFill>
                  <a:srgbClr val="FFFBFB"/>
                </a:solidFill>
                <a:latin typeface="Bahnschrift SemiBold Condensed" panose="020B0502040204020203" pitchFamily="34" charset="0"/>
              </a:rPr>
              <a:t>GDP PER CAPITA</a:t>
            </a:r>
          </a:p>
          <a:p>
            <a:pPr algn="ctr">
              <a:lnSpc>
                <a:spcPts val="2533"/>
              </a:lnSpc>
              <a:spcBef>
                <a:spcPct val="0"/>
              </a:spcBef>
            </a:pPr>
            <a:r>
              <a:rPr lang="en-US" sz="2800" dirty="0">
                <a:solidFill>
                  <a:srgbClr val="FFFBFB"/>
                </a:solidFill>
                <a:latin typeface="Bahnschrift SemiBold Condensed" panose="020B0502040204020203" pitchFamily="34" charset="0"/>
              </a:rPr>
              <a:t>OMAN EXCLUDED</a:t>
            </a:r>
          </a:p>
        </p:txBody>
      </p:sp>
      <p:sp>
        <p:nvSpPr>
          <p:cNvPr id="17" name="TextBox 7">
            <a:extLst>
              <a:ext uri="{FF2B5EF4-FFF2-40B4-BE49-F238E27FC236}">
                <a16:creationId xmlns:a16="http://schemas.microsoft.com/office/drawing/2014/main" id="{508DBCC4-6BBB-66BB-8F81-5EAE2FC919CA}"/>
              </a:ext>
            </a:extLst>
          </p:cNvPr>
          <p:cNvSpPr txBox="1"/>
          <p:nvPr/>
        </p:nvSpPr>
        <p:spPr>
          <a:xfrm>
            <a:off x="9448386" y="1969055"/>
            <a:ext cx="8294701" cy="1154162"/>
          </a:xfrm>
          <a:prstGeom prst="rect">
            <a:avLst/>
          </a:prstGeom>
        </p:spPr>
        <p:txBody>
          <a:bodyPr lIns="0" tIns="0" rIns="0" bIns="0" rtlCol="0" anchor="t">
            <a:spAutoFit/>
          </a:bodyPr>
          <a:lstStyle/>
          <a:p>
            <a:pPr algn="ctr">
              <a:lnSpc>
                <a:spcPts val="6493"/>
              </a:lnSpc>
            </a:pPr>
            <a:r>
              <a:rPr lang="en-US" sz="6600" dirty="0">
                <a:solidFill>
                  <a:srgbClr val="FFFBFB"/>
                </a:solidFill>
                <a:latin typeface="Bahnschrift SemiBold Condensed" panose="020B0502040204020203" pitchFamily="34" charset="0"/>
              </a:rPr>
              <a:t>POPULATION DENSITY</a:t>
            </a:r>
          </a:p>
          <a:p>
            <a:pPr algn="ctr">
              <a:lnSpc>
                <a:spcPts val="2533"/>
              </a:lnSpc>
              <a:spcBef>
                <a:spcPct val="0"/>
              </a:spcBef>
            </a:pPr>
            <a:r>
              <a:rPr lang="en-US" sz="2800" dirty="0">
                <a:solidFill>
                  <a:srgbClr val="FFFBFB"/>
                </a:solidFill>
                <a:latin typeface="Bahnschrift SemiBold Condensed" panose="020B0502040204020203" pitchFamily="34" charset="0"/>
              </a:rPr>
              <a:t>OMAN EXCLUDED</a:t>
            </a:r>
          </a:p>
        </p:txBody>
      </p:sp>
    </p:spTree>
    <p:extLst>
      <p:ext uri="{BB962C8B-B14F-4D97-AF65-F5344CB8AC3E}">
        <p14:creationId xmlns:p14="http://schemas.microsoft.com/office/powerpoint/2010/main" val="1691322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0886" y="-123778"/>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dirty="0">
              <a:latin typeface="Bahnschrift SemiBold Condensed" panose="020B0502040204020203" pitchFamily="34" charset="0"/>
            </a:endParaRPr>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Bahnschrift SemiBold Condensed" panose="020B0502040204020203" pitchFamily="34" charset="0"/>
            </a:endParaRPr>
          </a:p>
        </p:txBody>
      </p:sp>
      <p:sp>
        <p:nvSpPr>
          <p:cNvPr id="7" name="Freeform 7"/>
          <p:cNvSpPr/>
          <p:nvPr/>
        </p:nvSpPr>
        <p:spPr>
          <a:xfrm rot="8082501">
            <a:off x="-2346399" y="-874886"/>
            <a:ext cx="6182428" cy="41503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Bahnschrift SemiBold Condensed" panose="020B0502040204020203" pitchFamily="34" charset="0"/>
            </a:endParaRPr>
          </a:p>
        </p:txBody>
      </p:sp>
      <p:sp>
        <p:nvSpPr>
          <p:cNvPr id="13" name="TextBox 13"/>
          <p:cNvSpPr txBox="1"/>
          <p:nvPr/>
        </p:nvSpPr>
        <p:spPr>
          <a:xfrm>
            <a:off x="5523181" y="123778"/>
            <a:ext cx="7241638" cy="1303627"/>
          </a:xfrm>
          <a:prstGeom prst="rect">
            <a:avLst/>
          </a:prstGeom>
        </p:spPr>
        <p:txBody>
          <a:bodyPr lIns="0" tIns="0" rIns="0" bIns="0" rtlCol="0" anchor="t">
            <a:spAutoFit/>
          </a:bodyPr>
          <a:lstStyle/>
          <a:p>
            <a:pPr marL="0" lvl="0" indent="0">
              <a:lnSpc>
                <a:spcPts val="9903"/>
              </a:lnSpc>
            </a:pPr>
            <a:r>
              <a:rPr lang="en-US" sz="9431" spc="924" dirty="0">
                <a:solidFill>
                  <a:srgbClr val="231F20"/>
                </a:solidFill>
                <a:latin typeface="Bahnschrift SemiBold Condensed" panose="020B0502040204020203" pitchFamily="34" charset="0"/>
              </a:rPr>
              <a:t>FINDINGS</a:t>
            </a:r>
          </a:p>
        </p:txBody>
      </p:sp>
      <p:sp>
        <p:nvSpPr>
          <p:cNvPr id="14" name="TextBox 14"/>
          <p:cNvSpPr txBox="1"/>
          <p:nvPr/>
        </p:nvSpPr>
        <p:spPr>
          <a:xfrm>
            <a:off x="2745740" y="2594539"/>
            <a:ext cx="10210799" cy="1231106"/>
          </a:xfrm>
          <a:prstGeom prst="rect">
            <a:avLst/>
          </a:prstGeom>
        </p:spPr>
        <p:txBody>
          <a:bodyPr wrap="square" lIns="0" tIns="0" rIns="0" bIns="0" rtlCol="0" anchor="t">
            <a:spAutoFit/>
          </a:bodyPr>
          <a:lstStyle/>
          <a:p>
            <a:pPr marL="494517" lvl="1" indent="-247258">
              <a:lnSpc>
                <a:spcPts val="3160"/>
              </a:lnSpc>
              <a:buFont typeface="Arial"/>
              <a:buChar char="•"/>
            </a:pPr>
            <a:r>
              <a:rPr lang="en-US" sz="3200" spc="224" dirty="0">
                <a:solidFill>
                  <a:srgbClr val="231F20"/>
                </a:solidFill>
                <a:latin typeface="Bahnschrift Condensed" panose="020B0502040204020203" pitchFamily="34" charset="0"/>
              </a:rPr>
              <a:t>EXCLUDING OMAN, WE CAN SEE THERE IS A POSITIVE CORRELATION BETWEEN THE NUMBER OF METEORITE OBSERVATIONS, GDP PER CAPITA, &amp; POPULATION DENSITY.</a:t>
            </a:r>
            <a:endParaRPr lang="en-US" sz="2400" spc="224" dirty="0">
              <a:solidFill>
                <a:srgbClr val="231F20"/>
              </a:solidFill>
              <a:latin typeface="Bahnschrift Condensed" panose="020B0502040204020203" pitchFamily="34" charset="0"/>
            </a:endParaRPr>
          </a:p>
        </p:txBody>
      </p:sp>
      <p:sp>
        <p:nvSpPr>
          <p:cNvPr id="15" name="TextBox 15"/>
          <p:cNvSpPr txBox="1"/>
          <p:nvPr/>
        </p:nvSpPr>
        <p:spPr>
          <a:xfrm>
            <a:off x="2745740" y="4727608"/>
            <a:ext cx="10593387" cy="2872581"/>
          </a:xfrm>
          <a:prstGeom prst="rect">
            <a:avLst/>
          </a:prstGeom>
        </p:spPr>
        <p:txBody>
          <a:bodyPr wrap="square" lIns="0" tIns="0" rIns="0" bIns="0" rtlCol="0" anchor="t">
            <a:spAutoFit/>
          </a:bodyPr>
          <a:lstStyle/>
          <a:p>
            <a:pPr marL="494517" lvl="1" indent="-247258">
              <a:lnSpc>
                <a:spcPts val="3160"/>
              </a:lnSpc>
              <a:buFont typeface="Arial"/>
              <a:buChar char="•"/>
            </a:pPr>
            <a:r>
              <a:rPr lang="en-US" sz="3200" spc="224" dirty="0">
                <a:solidFill>
                  <a:srgbClr val="231F20"/>
                </a:solidFill>
                <a:latin typeface="Bahnschrift Condensed" panose="020B0502040204020203" pitchFamily="34" charset="0"/>
              </a:rPr>
              <a:t>THE METEORITE OBSERVATIONS ALSO TEND TO BE LINKED TO THE TOPOGRAPHY OF THE PLACE, FOR E.G HARSHER AREAS LIKE THE AMAZON FOREST REGION, OR SUB-ARCTIC REGIONS LIKE NORTHERN RUSSIA OR GREENLAND, OR MOUNTAINEOUS REGIONS LIKE THE HIMALAYAN RANGE HAVE LITTLE OR NO OBSERVATIONS AT ALL, SUGGESTING THAT IT IS HARDER FOR PEOPLE TO INVESTIGATE CLAIMS OF METEORITE LANDINGS.</a:t>
            </a:r>
          </a:p>
        </p:txBody>
      </p:sp>
      <p:sp>
        <p:nvSpPr>
          <p:cNvPr id="19" name="Freeform 7">
            <a:extLst>
              <a:ext uri="{FF2B5EF4-FFF2-40B4-BE49-F238E27FC236}">
                <a16:creationId xmlns:a16="http://schemas.microsoft.com/office/drawing/2014/main" id="{9E471B45-C8CF-B87F-4FC9-8B2F2D498DCC}"/>
              </a:ext>
            </a:extLst>
          </p:cNvPr>
          <p:cNvSpPr/>
          <p:nvPr/>
        </p:nvSpPr>
        <p:spPr>
          <a:xfrm rot="14568609">
            <a:off x="-2034059" y="7052594"/>
            <a:ext cx="6182428" cy="41503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Bahnschrift SemiBold Condensed" panose="020B0502040204020203" pitchFamily="34" charset="0"/>
            </a:endParaRPr>
          </a:p>
        </p:txBody>
      </p:sp>
    </p:spTree>
    <p:extLst>
      <p:ext uri="{BB962C8B-B14F-4D97-AF65-F5344CB8AC3E}">
        <p14:creationId xmlns:p14="http://schemas.microsoft.com/office/powerpoint/2010/main" val="11442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4" name="Freeform 4"/>
          <p:cNvSpPr/>
          <p:nvPr/>
        </p:nvSpPr>
        <p:spPr>
          <a:xfrm rot="-3986589">
            <a:off x="15041132" y="-227223"/>
            <a:ext cx="9894000" cy="10152425"/>
          </a:xfrm>
          <a:custGeom>
            <a:avLst/>
            <a:gdLst/>
            <a:ahLst/>
            <a:cxnLst/>
            <a:rect l="l" t="t" r="r" b="b"/>
            <a:pathLst>
              <a:path w="9894000" h="10152425">
                <a:moveTo>
                  <a:pt x="0" y="0"/>
                </a:moveTo>
                <a:lnTo>
                  <a:pt x="9894000" y="0"/>
                </a:lnTo>
                <a:lnTo>
                  <a:pt x="9894000" y="10152426"/>
                </a:lnTo>
                <a:lnTo>
                  <a:pt x="0" y="101524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Bahnschrift SemiBold Condensed" panose="020B0502040204020203" pitchFamily="34" charset="0"/>
            </a:endParaRPr>
          </a:p>
        </p:txBody>
      </p:sp>
      <p:sp>
        <p:nvSpPr>
          <p:cNvPr id="3" name="Freeform 3"/>
          <p:cNvSpPr/>
          <p:nvPr/>
        </p:nvSpPr>
        <p:spPr>
          <a:xfrm>
            <a:off x="-9448800" y="-4176827"/>
            <a:ext cx="12467672" cy="12426705"/>
          </a:xfrm>
          <a:custGeom>
            <a:avLst/>
            <a:gdLst/>
            <a:ahLst/>
            <a:cxnLst/>
            <a:rect l="l" t="t" r="r" b="b"/>
            <a:pathLst>
              <a:path w="12110389" h="12426705">
                <a:moveTo>
                  <a:pt x="0" y="0"/>
                </a:moveTo>
                <a:lnTo>
                  <a:pt x="12110389" y="0"/>
                </a:lnTo>
                <a:lnTo>
                  <a:pt x="12110389" y="12426706"/>
                </a:lnTo>
                <a:lnTo>
                  <a:pt x="0" y="124267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Bahnschrift SemiBold Condensed" panose="020B0502040204020203" pitchFamily="34" charset="0"/>
            </a:endParaRPr>
          </a:p>
        </p:txBody>
      </p:sp>
      <p:sp>
        <p:nvSpPr>
          <p:cNvPr id="5" name="TextBox 5"/>
          <p:cNvSpPr txBox="1"/>
          <p:nvPr/>
        </p:nvSpPr>
        <p:spPr>
          <a:xfrm>
            <a:off x="3535803" y="-142875"/>
            <a:ext cx="7942168" cy="1304075"/>
          </a:xfrm>
          <a:prstGeom prst="rect">
            <a:avLst/>
          </a:prstGeom>
        </p:spPr>
        <p:txBody>
          <a:bodyPr lIns="0" tIns="0" rIns="0" bIns="0" rtlCol="0" anchor="t">
            <a:spAutoFit/>
          </a:bodyPr>
          <a:lstStyle/>
          <a:p>
            <a:pPr>
              <a:lnSpc>
                <a:spcPts val="11349"/>
              </a:lnSpc>
            </a:pPr>
            <a:r>
              <a:rPr lang="en-US" sz="8224" spc="806" dirty="0">
                <a:solidFill>
                  <a:srgbClr val="FFFFFF"/>
                </a:solidFill>
                <a:latin typeface="Bahnschrift SemiBold Condensed" panose="020B0502040204020203" pitchFamily="34" charset="0"/>
              </a:rPr>
              <a:t>DEEP DIVE</a:t>
            </a:r>
          </a:p>
        </p:txBody>
      </p:sp>
      <p:sp>
        <p:nvSpPr>
          <p:cNvPr id="6" name="TextBox 6"/>
          <p:cNvSpPr txBox="1"/>
          <p:nvPr/>
        </p:nvSpPr>
        <p:spPr>
          <a:xfrm>
            <a:off x="3535803" y="1338172"/>
            <a:ext cx="11170797" cy="846386"/>
          </a:xfrm>
          <a:prstGeom prst="rect">
            <a:avLst/>
          </a:prstGeom>
        </p:spPr>
        <p:txBody>
          <a:bodyPr wrap="square" lIns="0" tIns="0" rIns="0" bIns="0" rtlCol="0" anchor="t">
            <a:spAutoFit/>
          </a:bodyPr>
          <a:lstStyle/>
          <a:p>
            <a:pPr algn="l">
              <a:lnSpc>
                <a:spcPts val="3302"/>
              </a:lnSpc>
            </a:pPr>
            <a:r>
              <a:rPr lang="en-US" sz="2800" dirty="0">
                <a:solidFill>
                  <a:srgbClr val="F5FFF5"/>
                </a:solidFill>
                <a:latin typeface="Bahnschrift Condensed" panose="020B0502040204020203" pitchFamily="34" charset="0"/>
              </a:rPr>
              <a:t>WE PLOTTED THE HEAT MAP OF THE METEORITE LANDINDS FOR US TO GIVE A GRAPHICAL LOOK TO HELP US UNDERSTAND THE DATA.</a:t>
            </a:r>
          </a:p>
        </p:txBody>
      </p:sp>
      <p:sp>
        <p:nvSpPr>
          <p:cNvPr id="7" name="TextBox 7"/>
          <p:cNvSpPr txBox="1"/>
          <p:nvPr/>
        </p:nvSpPr>
        <p:spPr>
          <a:xfrm>
            <a:off x="3213389" y="9486900"/>
            <a:ext cx="2839720" cy="284693"/>
          </a:xfrm>
          <a:prstGeom prst="rect">
            <a:avLst/>
          </a:prstGeom>
        </p:spPr>
        <p:txBody>
          <a:bodyPr lIns="0" tIns="0" rIns="0" bIns="0" rtlCol="0" anchor="t">
            <a:spAutoFit/>
          </a:bodyPr>
          <a:lstStyle/>
          <a:p>
            <a:pPr algn="ctr">
              <a:lnSpc>
                <a:spcPts val="2380"/>
              </a:lnSpc>
            </a:pPr>
            <a:r>
              <a:rPr lang="en-US" sz="1700" u="sng" dirty="0">
                <a:solidFill>
                  <a:schemeClr val="bg1"/>
                </a:solidFill>
                <a:latin typeface="Bahnschrift Condensed" panose="020B0502040204020203" pitchFamily="34" charset="0"/>
                <a:hlinkClick r:id="rId7" tooltip="https://api.mapbox.com/styles/v1/merceron/clpohenv4011r01po369h0h9a.html?title=copy&amp;access_token=pk.eyJ1IjoibWVyY2Vyb24iLCJhIjoiY2xwbXYza2d2MGNucDJsbXNhbm05ZnBsZSJ9.dM0R74w632OodnBUSEOzTg&amp;zoomwheel=true&amp;fresh=true#2.15/22.06/43.35">
                  <a:extLst>
                    <a:ext uri="{A12FA001-AC4F-418D-AE19-62706E023703}">
                      <ahyp:hlinkClr xmlns:ahyp="http://schemas.microsoft.com/office/drawing/2018/hyperlinkcolor" val="tx"/>
                    </a:ext>
                  </a:extLst>
                </a:hlinkClick>
              </a:rPr>
              <a:t>World Map Link</a:t>
            </a:r>
          </a:p>
        </p:txBody>
      </p:sp>
      <p:sp>
        <p:nvSpPr>
          <p:cNvPr id="8" name="TextBox 8"/>
          <p:cNvSpPr txBox="1"/>
          <p:nvPr/>
        </p:nvSpPr>
        <p:spPr>
          <a:xfrm>
            <a:off x="3260927" y="3156326"/>
            <a:ext cx="2839720" cy="5081776"/>
          </a:xfrm>
          <a:prstGeom prst="rect">
            <a:avLst/>
          </a:prstGeom>
        </p:spPr>
        <p:txBody>
          <a:bodyPr wrap="square" lIns="0" tIns="0" rIns="0" bIns="0" rtlCol="0" anchor="t">
            <a:spAutoFit/>
          </a:bodyPr>
          <a:lstStyle/>
          <a:p>
            <a:pPr marL="457200" indent="-457200" algn="l">
              <a:lnSpc>
                <a:spcPts val="2199"/>
              </a:lnSpc>
              <a:buFont typeface="Wingdings" panose="05000000000000000000" pitchFamily="2" charset="2"/>
              <a:buChar char="v"/>
            </a:pPr>
            <a:r>
              <a:rPr lang="en-US" sz="2800" spc="156" dirty="0">
                <a:solidFill>
                  <a:srgbClr val="F5FFF5"/>
                </a:solidFill>
                <a:latin typeface="Bahnschrift Condensed" panose="020B0502040204020203" pitchFamily="34" charset="0"/>
              </a:rPr>
              <a:t>THIS WAS DONE USING BY MAKING THE DATASET WE HAVE TO JSON AND THEN TO GEOJSON BY PYTHON CODING.</a:t>
            </a:r>
          </a:p>
          <a:p>
            <a:pPr marL="457200" indent="-457200" algn="l">
              <a:lnSpc>
                <a:spcPts val="2199"/>
              </a:lnSpc>
              <a:buFont typeface="Wingdings" panose="05000000000000000000" pitchFamily="2" charset="2"/>
              <a:buChar char="v"/>
            </a:pPr>
            <a:endParaRPr lang="en-US" sz="2800" spc="156" dirty="0">
              <a:solidFill>
                <a:srgbClr val="F5FFF5"/>
              </a:solidFill>
              <a:latin typeface="Bahnschrift Condensed" panose="020B0502040204020203" pitchFamily="34" charset="0"/>
            </a:endParaRPr>
          </a:p>
          <a:p>
            <a:pPr marL="457200" indent="-457200" algn="l">
              <a:lnSpc>
                <a:spcPts val="2199"/>
              </a:lnSpc>
              <a:buFont typeface="Wingdings" panose="05000000000000000000" pitchFamily="2" charset="2"/>
              <a:buChar char="v"/>
            </a:pPr>
            <a:endParaRPr lang="en-US" sz="2800" spc="156" dirty="0">
              <a:solidFill>
                <a:srgbClr val="F5FFF5"/>
              </a:solidFill>
              <a:latin typeface="Bahnschrift Condensed" panose="020B0502040204020203" pitchFamily="34" charset="0"/>
            </a:endParaRPr>
          </a:p>
          <a:p>
            <a:pPr marL="457200" indent="-457200" algn="l">
              <a:lnSpc>
                <a:spcPts val="2199"/>
              </a:lnSpc>
              <a:buFont typeface="Wingdings" panose="05000000000000000000" pitchFamily="2" charset="2"/>
              <a:buChar char="v"/>
            </a:pPr>
            <a:endParaRPr lang="en-US" sz="2800" spc="156" dirty="0">
              <a:solidFill>
                <a:srgbClr val="F5FFF5"/>
              </a:solidFill>
              <a:latin typeface="Bahnschrift Condensed" panose="020B0502040204020203" pitchFamily="34" charset="0"/>
            </a:endParaRPr>
          </a:p>
          <a:p>
            <a:pPr marL="457200" indent="-457200" algn="l">
              <a:lnSpc>
                <a:spcPts val="2199"/>
              </a:lnSpc>
              <a:buFont typeface="Wingdings" panose="05000000000000000000" pitchFamily="2" charset="2"/>
              <a:buChar char="v"/>
            </a:pPr>
            <a:r>
              <a:rPr lang="en-US" sz="2800" spc="156" dirty="0">
                <a:solidFill>
                  <a:srgbClr val="F5FFF5"/>
                </a:solidFill>
                <a:latin typeface="Bahnschrift Condensed" panose="020B0502040204020203" pitchFamily="34" charset="0"/>
              </a:rPr>
              <a:t>THE PURPLE COLOR INDICATES THAT ARE LARGE NUMBER OF METEORITE LANDINGS RECORDED IN THAT AREA.</a:t>
            </a:r>
          </a:p>
        </p:txBody>
      </p:sp>
      <p:pic>
        <p:nvPicPr>
          <p:cNvPr id="9" name="for presentations">
            <a:hlinkClick r:id="" action="ppaction://media"/>
            <a:extLst>
              <a:ext uri="{FF2B5EF4-FFF2-40B4-BE49-F238E27FC236}">
                <a16:creationId xmlns:a16="http://schemas.microsoft.com/office/drawing/2014/main" id="{71B228B7-124F-6E28-18FE-BC9BF766A4F6}"/>
              </a:ext>
            </a:extLst>
          </p:cNvPr>
          <p:cNvPicPr>
            <a:picLocks noChangeAspect="1"/>
          </p:cNvPicPr>
          <p:nvPr>
            <a:videoFile r:link="rId1"/>
            <p:extLst>
              <p:ext uri="{DAA4B4D4-6D71-4841-9C94-3DE7FCFB9230}">
                <p14:media xmlns:p14="http://schemas.microsoft.com/office/powerpoint/2010/main" r:embed="rId2">
                  <p14:trim st="1479"/>
                </p14:media>
              </p:ext>
            </p:extLst>
          </p:nvPr>
        </p:nvPicPr>
        <p:blipFill>
          <a:blip r:embed="rId8"/>
          <a:stretch>
            <a:fillRect/>
          </a:stretch>
        </p:blipFill>
        <p:spPr>
          <a:xfrm>
            <a:off x="6497104" y="2166476"/>
            <a:ext cx="8023025" cy="79169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23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0886" y="-123778"/>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dirty="0">
              <a:latin typeface="Bahnschrift SemiBold Condensed" panose="020B0502040204020203" pitchFamily="34" charset="0"/>
            </a:endParaRPr>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Bahnschrift SemiBold Condensed" panose="020B0502040204020203" pitchFamily="34" charset="0"/>
            </a:endParaRPr>
          </a:p>
        </p:txBody>
      </p:sp>
      <p:sp>
        <p:nvSpPr>
          <p:cNvPr id="7" name="Freeform 7"/>
          <p:cNvSpPr/>
          <p:nvPr/>
        </p:nvSpPr>
        <p:spPr>
          <a:xfrm rot="8082501">
            <a:off x="-2346399" y="-874886"/>
            <a:ext cx="6182428" cy="41503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Bahnschrift SemiBold Condensed" panose="020B0502040204020203" pitchFamily="34" charset="0"/>
            </a:endParaRPr>
          </a:p>
        </p:txBody>
      </p:sp>
      <p:sp>
        <p:nvSpPr>
          <p:cNvPr id="13" name="TextBox 13"/>
          <p:cNvSpPr txBox="1"/>
          <p:nvPr/>
        </p:nvSpPr>
        <p:spPr>
          <a:xfrm>
            <a:off x="5523181" y="2552700"/>
            <a:ext cx="7241638" cy="3808735"/>
          </a:xfrm>
          <a:prstGeom prst="rect">
            <a:avLst/>
          </a:prstGeom>
        </p:spPr>
        <p:txBody>
          <a:bodyPr lIns="0" tIns="0" rIns="0" bIns="0" rtlCol="0" anchor="t">
            <a:spAutoFit/>
          </a:bodyPr>
          <a:lstStyle/>
          <a:p>
            <a:pPr marL="0" lvl="0" indent="0" algn="ctr">
              <a:lnSpc>
                <a:spcPts val="9903"/>
              </a:lnSpc>
            </a:pPr>
            <a:r>
              <a:rPr lang="hu-HU" sz="9431" spc="924" dirty="0" err="1">
                <a:solidFill>
                  <a:srgbClr val="231F20"/>
                </a:solidFill>
                <a:latin typeface="Bahnschrift SemiBold Condensed" panose="020B0502040204020203" pitchFamily="34" charset="0"/>
              </a:rPr>
              <a:t>Thank</a:t>
            </a:r>
            <a:r>
              <a:rPr lang="hu-HU" sz="9431" spc="924" dirty="0">
                <a:solidFill>
                  <a:srgbClr val="231F20"/>
                </a:solidFill>
                <a:latin typeface="Bahnschrift SemiBold Condensed" panose="020B0502040204020203" pitchFamily="34" charset="0"/>
              </a:rPr>
              <a:t> </a:t>
            </a:r>
            <a:r>
              <a:rPr lang="hu-HU" sz="9431" spc="924" dirty="0" err="1">
                <a:solidFill>
                  <a:srgbClr val="231F20"/>
                </a:solidFill>
                <a:latin typeface="Bahnschrift SemiBold Condensed" panose="020B0502040204020203" pitchFamily="34" charset="0"/>
              </a:rPr>
              <a:t>you</a:t>
            </a:r>
            <a:r>
              <a:rPr lang="hu-HU" sz="9431" spc="924" dirty="0">
                <a:solidFill>
                  <a:srgbClr val="231F20"/>
                </a:solidFill>
                <a:latin typeface="Bahnschrift SemiBold Condensed" panose="020B0502040204020203" pitchFamily="34" charset="0"/>
              </a:rPr>
              <a:t> </a:t>
            </a:r>
            <a:r>
              <a:rPr lang="hu-HU" sz="9431" spc="924" dirty="0" err="1">
                <a:solidFill>
                  <a:srgbClr val="231F20"/>
                </a:solidFill>
                <a:latin typeface="Bahnschrift SemiBold Condensed" panose="020B0502040204020203" pitchFamily="34" charset="0"/>
              </a:rPr>
              <a:t>for</a:t>
            </a:r>
            <a:r>
              <a:rPr lang="hu-HU" sz="9431" spc="924" dirty="0">
                <a:solidFill>
                  <a:srgbClr val="231F20"/>
                </a:solidFill>
                <a:latin typeface="Bahnschrift SemiBold Condensed" panose="020B0502040204020203" pitchFamily="34" charset="0"/>
              </a:rPr>
              <a:t> </a:t>
            </a:r>
            <a:r>
              <a:rPr lang="hu-HU" sz="9431" spc="924" dirty="0" err="1">
                <a:solidFill>
                  <a:srgbClr val="231F20"/>
                </a:solidFill>
                <a:latin typeface="Bahnschrift SemiBold Condensed" panose="020B0502040204020203" pitchFamily="34" charset="0"/>
              </a:rPr>
              <a:t>your</a:t>
            </a:r>
            <a:r>
              <a:rPr lang="hu-HU" sz="9431" spc="924" dirty="0">
                <a:solidFill>
                  <a:srgbClr val="231F20"/>
                </a:solidFill>
                <a:latin typeface="Bahnschrift SemiBold Condensed" panose="020B0502040204020203" pitchFamily="34" charset="0"/>
              </a:rPr>
              <a:t> </a:t>
            </a:r>
            <a:r>
              <a:rPr lang="hu-HU" sz="9431" spc="924" dirty="0" err="1">
                <a:solidFill>
                  <a:srgbClr val="231F20"/>
                </a:solidFill>
                <a:latin typeface="Bahnschrift SemiBold Condensed" panose="020B0502040204020203" pitchFamily="34" charset="0"/>
              </a:rPr>
              <a:t>attention</a:t>
            </a:r>
            <a:r>
              <a:rPr lang="hu-HU" sz="9431" spc="924" dirty="0">
                <a:solidFill>
                  <a:srgbClr val="231F20"/>
                </a:solidFill>
                <a:latin typeface="Bahnschrift SemiBold Condensed" panose="020B0502040204020203" pitchFamily="34" charset="0"/>
              </a:rPr>
              <a:t>!</a:t>
            </a:r>
            <a:endParaRPr lang="en-US" sz="9431" spc="924" dirty="0">
              <a:solidFill>
                <a:srgbClr val="231F20"/>
              </a:solidFill>
              <a:latin typeface="Bahnschrift SemiBold Condensed" panose="020B0502040204020203" pitchFamily="34" charset="0"/>
            </a:endParaRPr>
          </a:p>
        </p:txBody>
      </p:sp>
      <p:sp>
        <p:nvSpPr>
          <p:cNvPr id="19" name="Freeform 7">
            <a:extLst>
              <a:ext uri="{FF2B5EF4-FFF2-40B4-BE49-F238E27FC236}">
                <a16:creationId xmlns:a16="http://schemas.microsoft.com/office/drawing/2014/main" id="{9E471B45-C8CF-B87F-4FC9-8B2F2D498DCC}"/>
              </a:ext>
            </a:extLst>
          </p:cNvPr>
          <p:cNvSpPr/>
          <p:nvPr/>
        </p:nvSpPr>
        <p:spPr>
          <a:xfrm rot="14568609">
            <a:off x="-2034059" y="7052594"/>
            <a:ext cx="6182428" cy="41503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Bahnschrift SemiBold Condensed" panose="020B0502040204020203" pitchFamily="34" charset="0"/>
            </a:endParaRPr>
          </a:p>
        </p:txBody>
      </p:sp>
    </p:spTree>
    <p:extLst>
      <p:ext uri="{BB962C8B-B14F-4D97-AF65-F5344CB8AC3E}">
        <p14:creationId xmlns:p14="http://schemas.microsoft.com/office/powerpoint/2010/main" val="542499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Bahnschrift SemiBold Condensed" panose="020B0502040204020203" pitchFamily="34" charset="0"/>
            </a:endParaRPr>
          </a:p>
        </p:txBody>
      </p:sp>
      <p:sp>
        <p:nvSpPr>
          <p:cNvPr id="3" name="Freeform 3"/>
          <p:cNvSpPr/>
          <p:nvPr/>
        </p:nvSpPr>
        <p:spPr>
          <a:xfrm>
            <a:off x="13447294" y="-445770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Bahnschrift SemiBold Condensed" panose="020B0502040204020203" pitchFamily="34" charset="0"/>
            </a:endParaRPr>
          </a:p>
        </p:txBody>
      </p:sp>
      <p:sp>
        <p:nvSpPr>
          <p:cNvPr id="5" name="TextBox 5"/>
          <p:cNvSpPr txBox="1"/>
          <p:nvPr/>
        </p:nvSpPr>
        <p:spPr>
          <a:xfrm>
            <a:off x="4840707" y="208237"/>
            <a:ext cx="8789813" cy="1078437"/>
          </a:xfrm>
          <a:prstGeom prst="rect">
            <a:avLst/>
          </a:prstGeom>
        </p:spPr>
        <p:txBody>
          <a:bodyPr wrap="square" lIns="0" tIns="0" rIns="0" bIns="0" rtlCol="0" anchor="t">
            <a:spAutoFit/>
          </a:bodyPr>
          <a:lstStyle/>
          <a:p>
            <a:pPr algn="ctr">
              <a:lnSpc>
                <a:spcPts val="9371"/>
              </a:lnSpc>
              <a:spcBef>
                <a:spcPct val="0"/>
              </a:spcBef>
            </a:pPr>
            <a:r>
              <a:rPr lang="en-US" sz="6000" dirty="0">
                <a:solidFill>
                  <a:srgbClr val="FFFBFB"/>
                </a:solidFill>
                <a:latin typeface="Bahnschrift SemiBold Condensed" panose="020B0502040204020203" pitchFamily="34" charset="0"/>
              </a:rPr>
              <a:t>APPENDIX 1: KNIME WORKFLOW</a:t>
            </a:r>
          </a:p>
        </p:txBody>
      </p:sp>
      <p:pic>
        <p:nvPicPr>
          <p:cNvPr id="7" name="Picture 6" descr="A screenshot of a computer&#10;&#10;Description automatically generated">
            <a:extLst>
              <a:ext uri="{FF2B5EF4-FFF2-40B4-BE49-F238E27FC236}">
                <a16:creationId xmlns:a16="http://schemas.microsoft.com/office/drawing/2014/main" id="{6D2A2297-A537-13DD-42A9-D5A7ADBB10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601" y="1714500"/>
            <a:ext cx="16652024" cy="815453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grpSp>
        <p:nvGrpSpPr>
          <p:cNvPr id="3" name="Group 3"/>
          <p:cNvGrpSpPr/>
          <p:nvPr/>
        </p:nvGrpSpPr>
        <p:grpSpPr>
          <a:xfrm>
            <a:off x="5176832" y="3049117"/>
            <a:ext cx="1213502" cy="4101064"/>
            <a:chOff x="0" y="-19050"/>
            <a:chExt cx="289788" cy="1050286"/>
          </a:xfrm>
        </p:grpSpPr>
        <p:sp>
          <p:nvSpPr>
            <p:cNvPr id="4" name="Freeform 4"/>
            <p:cNvSpPr/>
            <p:nvPr/>
          </p:nvSpPr>
          <p:spPr>
            <a:xfrm>
              <a:off x="19458" y="0"/>
              <a:ext cx="217373" cy="1031236"/>
            </a:xfrm>
            <a:prstGeom prst="roundRect">
              <a:avLst>
                <a:gd name="adj" fmla="val 50000"/>
              </a:avLst>
            </a:prstGeom>
            <a:solidFill>
              <a:srgbClr val="CCCCCC"/>
            </a:solidFill>
          </p:spPr>
          <p:txBody>
            <a:bodyPr/>
            <a:lstStyle/>
            <a:p>
              <a:endParaRPr lang="en-US" sz="2400">
                <a:latin typeface="Bahnschrift SemiBold Condensed" panose="020B0502040204020203" pitchFamily="34" charset="0"/>
              </a:endParaRPr>
            </a:p>
          </p:txBody>
        </p:sp>
        <p:sp>
          <p:nvSpPr>
            <p:cNvPr id="5" name="TextBox 5"/>
            <p:cNvSpPr txBox="1"/>
            <p:nvPr/>
          </p:nvSpPr>
          <p:spPr>
            <a:xfrm>
              <a:off x="0" y="-19050"/>
              <a:ext cx="289788" cy="1050286"/>
            </a:xfrm>
            <a:prstGeom prst="roundRect">
              <a:avLst/>
            </a:prstGeom>
          </p:spPr>
          <p:txBody>
            <a:bodyPr lIns="50800" tIns="50800" rIns="50800" bIns="50800" rtlCol="0" anchor="ctr"/>
            <a:lstStyle/>
            <a:p>
              <a:pPr algn="ctr">
                <a:lnSpc>
                  <a:spcPts val="2859"/>
                </a:lnSpc>
              </a:pPr>
              <a:endParaRPr sz="2400">
                <a:latin typeface="Bahnschrift SemiBold Condensed" panose="020B0502040204020203" pitchFamily="34" charset="0"/>
              </a:endParaRPr>
            </a:p>
          </p:txBody>
        </p:sp>
      </p:grpSp>
      <p:sp>
        <p:nvSpPr>
          <p:cNvPr id="6" name="TextBox 6"/>
          <p:cNvSpPr txBox="1"/>
          <p:nvPr/>
        </p:nvSpPr>
        <p:spPr>
          <a:xfrm>
            <a:off x="4980992" y="1036994"/>
            <a:ext cx="7416941" cy="1590948"/>
          </a:xfrm>
          <a:prstGeom prst="rect">
            <a:avLst/>
          </a:prstGeom>
        </p:spPr>
        <p:txBody>
          <a:bodyPr lIns="0" tIns="0" rIns="0" bIns="0" rtlCol="0" anchor="t">
            <a:spAutoFit/>
          </a:bodyPr>
          <a:lstStyle/>
          <a:p>
            <a:pPr algn="ctr">
              <a:lnSpc>
                <a:spcPts val="13774"/>
              </a:lnSpc>
            </a:pPr>
            <a:r>
              <a:rPr lang="en-US" sz="9981" spc="978" dirty="0">
                <a:solidFill>
                  <a:srgbClr val="231F20"/>
                </a:solidFill>
                <a:latin typeface="Bahnschrift SemiBold Condensed" panose="020B0502040204020203" pitchFamily="34" charset="0"/>
              </a:rPr>
              <a:t>CONTENT</a:t>
            </a:r>
          </a:p>
        </p:txBody>
      </p:sp>
      <p:sp>
        <p:nvSpPr>
          <p:cNvPr id="7" name="Freeform 7"/>
          <p:cNvSpPr/>
          <p:nvPr/>
        </p:nvSpPr>
        <p:spPr>
          <a:xfrm rot="4654930">
            <a:off x="11547383" y="1837370"/>
            <a:ext cx="10298260" cy="5928819"/>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sp>
        <p:nvSpPr>
          <p:cNvPr id="8" name="TextBox 8"/>
          <p:cNvSpPr txBox="1"/>
          <p:nvPr/>
        </p:nvSpPr>
        <p:spPr>
          <a:xfrm>
            <a:off x="5231353" y="3123503"/>
            <a:ext cx="937219" cy="657225"/>
          </a:xfrm>
          <a:prstGeom prst="rect">
            <a:avLst/>
          </a:prstGeom>
        </p:spPr>
        <p:txBody>
          <a:bodyPr lIns="0" tIns="0" rIns="0" bIns="0" rtlCol="0" anchor="t">
            <a:spAutoFit/>
          </a:bodyPr>
          <a:lstStyle/>
          <a:p>
            <a:pPr algn="ctr">
              <a:lnSpc>
                <a:spcPts val="5126"/>
              </a:lnSpc>
            </a:pPr>
            <a:r>
              <a:rPr lang="en-US" sz="4800" dirty="0">
                <a:solidFill>
                  <a:srgbClr val="363636"/>
                </a:solidFill>
                <a:latin typeface="Bahnschrift SemiBold Condensed" panose="020B0502040204020203" pitchFamily="34" charset="0"/>
              </a:rPr>
              <a:t>01</a:t>
            </a:r>
          </a:p>
        </p:txBody>
      </p:sp>
      <p:sp>
        <p:nvSpPr>
          <p:cNvPr id="9" name="TextBox 9"/>
          <p:cNvSpPr txBox="1"/>
          <p:nvPr/>
        </p:nvSpPr>
        <p:spPr>
          <a:xfrm>
            <a:off x="5231353" y="3920622"/>
            <a:ext cx="937219" cy="657225"/>
          </a:xfrm>
          <a:prstGeom prst="rect">
            <a:avLst/>
          </a:prstGeom>
        </p:spPr>
        <p:txBody>
          <a:bodyPr lIns="0" tIns="0" rIns="0" bIns="0" rtlCol="0" anchor="t">
            <a:spAutoFit/>
          </a:bodyPr>
          <a:lstStyle/>
          <a:p>
            <a:pPr algn="ctr">
              <a:lnSpc>
                <a:spcPts val="5126"/>
              </a:lnSpc>
            </a:pPr>
            <a:r>
              <a:rPr lang="en-US" sz="4800">
                <a:solidFill>
                  <a:srgbClr val="363636"/>
                </a:solidFill>
                <a:latin typeface="Bahnschrift SemiBold Condensed" panose="020B0502040204020203" pitchFamily="34" charset="0"/>
              </a:rPr>
              <a:t>02</a:t>
            </a:r>
          </a:p>
        </p:txBody>
      </p:sp>
      <p:sp>
        <p:nvSpPr>
          <p:cNvPr id="10" name="TextBox 10"/>
          <p:cNvSpPr txBox="1"/>
          <p:nvPr/>
        </p:nvSpPr>
        <p:spPr>
          <a:xfrm>
            <a:off x="5231353" y="4801779"/>
            <a:ext cx="937219" cy="657225"/>
          </a:xfrm>
          <a:prstGeom prst="rect">
            <a:avLst/>
          </a:prstGeom>
        </p:spPr>
        <p:txBody>
          <a:bodyPr lIns="0" tIns="0" rIns="0" bIns="0" rtlCol="0" anchor="t">
            <a:spAutoFit/>
          </a:bodyPr>
          <a:lstStyle/>
          <a:p>
            <a:pPr algn="ctr">
              <a:lnSpc>
                <a:spcPts val="5126"/>
              </a:lnSpc>
            </a:pPr>
            <a:r>
              <a:rPr lang="en-US" sz="4800">
                <a:solidFill>
                  <a:srgbClr val="363636"/>
                </a:solidFill>
                <a:latin typeface="Bahnschrift SemiBold Condensed" panose="020B0502040204020203" pitchFamily="34" charset="0"/>
              </a:rPr>
              <a:t>03</a:t>
            </a:r>
          </a:p>
        </p:txBody>
      </p:sp>
      <p:sp>
        <p:nvSpPr>
          <p:cNvPr id="11" name="TextBox 11"/>
          <p:cNvSpPr txBox="1"/>
          <p:nvPr/>
        </p:nvSpPr>
        <p:spPr>
          <a:xfrm>
            <a:off x="5231353" y="5598898"/>
            <a:ext cx="937219" cy="657225"/>
          </a:xfrm>
          <a:prstGeom prst="rect">
            <a:avLst/>
          </a:prstGeom>
        </p:spPr>
        <p:txBody>
          <a:bodyPr lIns="0" tIns="0" rIns="0" bIns="0" rtlCol="0" anchor="t">
            <a:spAutoFit/>
          </a:bodyPr>
          <a:lstStyle/>
          <a:p>
            <a:pPr algn="ctr">
              <a:lnSpc>
                <a:spcPts val="5126"/>
              </a:lnSpc>
            </a:pPr>
            <a:r>
              <a:rPr lang="en-US" sz="4800">
                <a:solidFill>
                  <a:srgbClr val="363636"/>
                </a:solidFill>
                <a:latin typeface="Bahnschrift SemiBold Condensed" panose="020B0502040204020203" pitchFamily="34" charset="0"/>
              </a:rPr>
              <a:t>04</a:t>
            </a:r>
          </a:p>
        </p:txBody>
      </p:sp>
      <p:sp>
        <p:nvSpPr>
          <p:cNvPr id="12" name="TextBox 12"/>
          <p:cNvSpPr txBox="1"/>
          <p:nvPr/>
        </p:nvSpPr>
        <p:spPr>
          <a:xfrm>
            <a:off x="5250954" y="6391275"/>
            <a:ext cx="937219" cy="657225"/>
          </a:xfrm>
          <a:prstGeom prst="rect">
            <a:avLst/>
          </a:prstGeom>
        </p:spPr>
        <p:txBody>
          <a:bodyPr lIns="0" tIns="0" rIns="0" bIns="0" rtlCol="0" anchor="t">
            <a:spAutoFit/>
          </a:bodyPr>
          <a:lstStyle/>
          <a:p>
            <a:pPr algn="ctr">
              <a:lnSpc>
                <a:spcPts val="5126"/>
              </a:lnSpc>
            </a:pPr>
            <a:r>
              <a:rPr lang="en-US" sz="4800">
                <a:solidFill>
                  <a:srgbClr val="363636"/>
                </a:solidFill>
                <a:latin typeface="Bahnschrift SemiBold Condensed" panose="020B0502040204020203" pitchFamily="34" charset="0"/>
              </a:rPr>
              <a:t>05</a:t>
            </a:r>
          </a:p>
        </p:txBody>
      </p:sp>
      <p:sp>
        <p:nvSpPr>
          <p:cNvPr id="13" name="TextBox 13"/>
          <p:cNvSpPr txBox="1"/>
          <p:nvPr/>
        </p:nvSpPr>
        <p:spPr>
          <a:xfrm>
            <a:off x="6498882" y="3333137"/>
            <a:ext cx="5790503" cy="463460"/>
          </a:xfrm>
          <a:prstGeom prst="rect">
            <a:avLst/>
          </a:prstGeom>
        </p:spPr>
        <p:txBody>
          <a:bodyPr lIns="0" tIns="0" rIns="0" bIns="0" rtlCol="0" anchor="t">
            <a:spAutoFit/>
          </a:bodyPr>
          <a:lstStyle/>
          <a:p>
            <a:pPr>
              <a:lnSpc>
                <a:spcPts val="3483"/>
              </a:lnSpc>
            </a:pPr>
            <a:r>
              <a:rPr lang="en-US" sz="4800" spc="247" dirty="0">
                <a:solidFill>
                  <a:srgbClr val="231F20"/>
                </a:solidFill>
                <a:latin typeface="Bahnschrift SemiBold Condensed" panose="020B0502040204020203" pitchFamily="34" charset="0"/>
              </a:rPr>
              <a:t>GROUP INTRODUCTION</a:t>
            </a:r>
          </a:p>
        </p:txBody>
      </p:sp>
      <p:sp>
        <p:nvSpPr>
          <p:cNvPr id="14" name="TextBox 14"/>
          <p:cNvSpPr txBox="1"/>
          <p:nvPr/>
        </p:nvSpPr>
        <p:spPr>
          <a:xfrm>
            <a:off x="6509013" y="4083263"/>
            <a:ext cx="6076629" cy="463460"/>
          </a:xfrm>
          <a:prstGeom prst="rect">
            <a:avLst/>
          </a:prstGeom>
        </p:spPr>
        <p:txBody>
          <a:bodyPr lIns="0" tIns="0" rIns="0" bIns="0" rtlCol="0" anchor="t">
            <a:spAutoFit/>
          </a:bodyPr>
          <a:lstStyle/>
          <a:p>
            <a:pPr>
              <a:lnSpc>
                <a:spcPts val="3483"/>
              </a:lnSpc>
            </a:pPr>
            <a:r>
              <a:rPr lang="en-US" sz="4800" spc="247" dirty="0">
                <a:solidFill>
                  <a:srgbClr val="231F20"/>
                </a:solidFill>
                <a:latin typeface="Bahnschrift SemiBold Condensed" panose="020B0502040204020203" pitchFamily="34" charset="0"/>
              </a:rPr>
              <a:t>DATA BRIEF</a:t>
            </a:r>
          </a:p>
        </p:txBody>
      </p:sp>
      <p:sp>
        <p:nvSpPr>
          <p:cNvPr id="15" name="TextBox 15"/>
          <p:cNvSpPr txBox="1"/>
          <p:nvPr/>
        </p:nvSpPr>
        <p:spPr>
          <a:xfrm>
            <a:off x="6509013" y="4911770"/>
            <a:ext cx="5790503" cy="463460"/>
          </a:xfrm>
          <a:prstGeom prst="rect">
            <a:avLst/>
          </a:prstGeom>
        </p:spPr>
        <p:txBody>
          <a:bodyPr lIns="0" tIns="0" rIns="0" bIns="0" rtlCol="0" anchor="t">
            <a:spAutoFit/>
          </a:bodyPr>
          <a:lstStyle/>
          <a:p>
            <a:pPr marL="0" lvl="0" indent="0" algn="l">
              <a:lnSpc>
                <a:spcPts val="3483"/>
              </a:lnSpc>
              <a:spcBef>
                <a:spcPct val="0"/>
              </a:spcBef>
            </a:pPr>
            <a:r>
              <a:rPr lang="en-US" sz="4800" spc="247" dirty="0">
                <a:solidFill>
                  <a:srgbClr val="231F20"/>
                </a:solidFill>
                <a:latin typeface="Bahnschrift SemiBold Condensed" panose="020B0502040204020203" pitchFamily="34" charset="0"/>
              </a:rPr>
              <a:t>WORKFLOWS</a:t>
            </a:r>
          </a:p>
        </p:txBody>
      </p:sp>
      <p:sp>
        <p:nvSpPr>
          <p:cNvPr id="16" name="TextBox 16"/>
          <p:cNvSpPr txBox="1"/>
          <p:nvPr/>
        </p:nvSpPr>
        <p:spPr>
          <a:xfrm>
            <a:off x="6509013" y="5740277"/>
            <a:ext cx="6076629" cy="463460"/>
          </a:xfrm>
          <a:prstGeom prst="rect">
            <a:avLst/>
          </a:prstGeom>
        </p:spPr>
        <p:txBody>
          <a:bodyPr lIns="0" tIns="0" rIns="0" bIns="0" rtlCol="0" anchor="t">
            <a:spAutoFit/>
          </a:bodyPr>
          <a:lstStyle/>
          <a:p>
            <a:pPr marL="0" lvl="0" indent="0" algn="l">
              <a:lnSpc>
                <a:spcPts val="3483"/>
              </a:lnSpc>
              <a:spcBef>
                <a:spcPct val="0"/>
              </a:spcBef>
            </a:pPr>
            <a:r>
              <a:rPr lang="en-US" sz="4800" spc="247" dirty="0">
                <a:solidFill>
                  <a:srgbClr val="231F20"/>
                </a:solidFill>
                <a:latin typeface="Bahnschrift SemiBold Condensed" panose="020B0502040204020203" pitchFamily="34" charset="0"/>
              </a:rPr>
              <a:t>RESULT</a:t>
            </a:r>
          </a:p>
        </p:txBody>
      </p:sp>
      <p:sp>
        <p:nvSpPr>
          <p:cNvPr id="17" name="TextBox 17"/>
          <p:cNvSpPr txBox="1"/>
          <p:nvPr/>
        </p:nvSpPr>
        <p:spPr>
          <a:xfrm>
            <a:off x="6498882" y="6568784"/>
            <a:ext cx="6076629" cy="463460"/>
          </a:xfrm>
          <a:prstGeom prst="rect">
            <a:avLst/>
          </a:prstGeom>
        </p:spPr>
        <p:txBody>
          <a:bodyPr lIns="0" tIns="0" rIns="0" bIns="0" rtlCol="0" anchor="t">
            <a:spAutoFit/>
          </a:bodyPr>
          <a:lstStyle/>
          <a:p>
            <a:pPr marL="0" lvl="0" indent="0" algn="l">
              <a:lnSpc>
                <a:spcPts val="3483"/>
              </a:lnSpc>
              <a:spcBef>
                <a:spcPct val="0"/>
              </a:spcBef>
            </a:pPr>
            <a:r>
              <a:rPr lang="en-US" sz="4800" spc="247" dirty="0">
                <a:solidFill>
                  <a:srgbClr val="231F20"/>
                </a:solidFill>
                <a:latin typeface="Bahnschrift SemiBold Condensed" panose="020B0502040204020203" pitchFamily="34" charset="0"/>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3200" dirty="0">
              <a:latin typeface="Bahnschrift SemiBold Condensed" panose="020B0502040204020203" pitchFamily="34" charset="0"/>
            </a:endParaRPr>
          </a:p>
        </p:txBody>
      </p:sp>
      <p:sp>
        <p:nvSpPr>
          <p:cNvPr id="3" name="Freeform 3"/>
          <p:cNvSpPr/>
          <p:nvPr/>
        </p:nvSpPr>
        <p:spPr>
          <a:xfrm rot="887923">
            <a:off x="-6937517" y="-8747353"/>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3200">
              <a:latin typeface="Bahnschrift SemiBold Condensed" panose="020B0502040204020203" pitchFamily="34" charset="0"/>
            </a:endParaRPr>
          </a:p>
        </p:txBody>
      </p:sp>
      <p:sp>
        <p:nvSpPr>
          <p:cNvPr id="4" name="Freeform 4"/>
          <p:cNvSpPr/>
          <p:nvPr/>
        </p:nvSpPr>
        <p:spPr>
          <a:xfrm rot="-10580377">
            <a:off x="10646613" y="3123224"/>
            <a:ext cx="12102934" cy="12419055"/>
          </a:xfrm>
          <a:custGeom>
            <a:avLst/>
            <a:gdLst/>
            <a:ahLst/>
            <a:cxnLst/>
            <a:rect l="l" t="t" r="r" b="b"/>
            <a:pathLst>
              <a:path w="12102934" h="12419055">
                <a:moveTo>
                  <a:pt x="0" y="0"/>
                </a:moveTo>
                <a:lnTo>
                  <a:pt x="12102933" y="0"/>
                </a:lnTo>
                <a:lnTo>
                  <a:pt x="12102933"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3200">
              <a:latin typeface="Bahnschrift SemiBold Condensed" panose="020B0502040204020203" pitchFamily="34" charset="0"/>
            </a:endParaRPr>
          </a:p>
        </p:txBody>
      </p:sp>
      <p:sp>
        <p:nvSpPr>
          <p:cNvPr id="5" name="TextBox 5"/>
          <p:cNvSpPr txBox="1"/>
          <p:nvPr/>
        </p:nvSpPr>
        <p:spPr>
          <a:xfrm>
            <a:off x="2335030" y="636107"/>
            <a:ext cx="13617940" cy="1688924"/>
          </a:xfrm>
          <a:prstGeom prst="rect">
            <a:avLst/>
          </a:prstGeom>
        </p:spPr>
        <p:txBody>
          <a:bodyPr lIns="0" tIns="0" rIns="0" bIns="0" rtlCol="0" anchor="t">
            <a:spAutoFit/>
          </a:bodyPr>
          <a:lstStyle/>
          <a:p>
            <a:pPr marL="0" lvl="0" indent="0" algn="ctr">
              <a:lnSpc>
                <a:spcPts val="13015"/>
              </a:lnSpc>
              <a:spcBef>
                <a:spcPct val="0"/>
              </a:spcBef>
            </a:pPr>
            <a:r>
              <a:rPr lang="en-US" sz="13800" spc="924" dirty="0">
                <a:solidFill>
                  <a:srgbClr val="231F20"/>
                </a:solidFill>
                <a:latin typeface="Bahnschrift SemiBold Condensed" panose="020B0502040204020203" pitchFamily="34" charset="0"/>
              </a:rPr>
              <a:t>OUR GROUP</a:t>
            </a:r>
          </a:p>
        </p:txBody>
      </p:sp>
      <p:grpSp>
        <p:nvGrpSpPr>
          <p:cNvPr id="6" name="Group 6"/>
          <p:cNvGrpSpPr/>
          <p:nvPr/>
        </p:nvGrpSpPr>
        <p:grpSpPr>
          <a:xfrm>
            <a:off x="4103670" y="4643817"/>
            <a:ext cx="3145217" cy="1762615"/>
            <a:chOff x="0" y="0"/>
            <a:chExt cx="862412" cy="483305"/>
          </a:xfrm>
        </p:grpSpPr>
        <p:sp>
          <p:nvSpPr>
            <p:cNvPr id="7" name="Freeform 7"/>
            <p:cNvSpPr/>
            <p:nvPr/>
          </p:nvSpPr>
          <p:spPr>
            <a:xfrm>
              <a:off x="0" y="0"/>
              <a:ext cx="862412" cy="483305"/>
            </a:xfrm>
            <a:custGeom>
              <a:avLst/>
              <a:gdLst/>
              <a:ahLst/>
              <a:cxnLst/>
              <a:rect l="l" t="t" r="r" b="b"/>
              <a:pathLst>
                <a:path w="862412" h="483305">
                  <a:moveTo>
                    <a:pt x="0" y="0"/>
                  </a:moveTo>
                  <a:lnTo>
                    <a:pt x="862412" y="0"/>
                  </a:lnTo>
                  <a:lnTo>
                    <a:pt x="862412" y="483305"/>
                  </a:lnTo>
                  <a:lnTo>
                    <a:pt x="0" y="483305"/>
                  </a:lnTo>
                  <a:close/>
                </a:path>
              </a:pathLst>
            </a:custGeom>
            <a:solidFill>
              <a:srgbClr val="100F0D"/>
            </a:solidFill>
            <a:ln cap="sq">
              <a:noFill/>
              <a:prstDash val="solid"/>
              <a:miter/>
            </a:ln>
          </p:spPr>
          <p:txBody>
            <a:bodyPr/>
            <a:lstStyle/>
            <a:p>
              <a:endParaRPr lang="en-US" sz="3200">
                <a:latin typeface="Bahnschrift SemiBold Condensed" panose="020B0502040204020203" pitchFamily="34" charset="0"/>
              </a:endParaRPr>
            </a:p>
          </p:txBody>
        </p:sp>
        <p:sp>
          <p:nvSpPr>
            <p:cNvPr id="8" name="TextBox 8"/>
            <p:cNvSpPr txBox="1"/>
            <p:nvPr/>
          </p:nvSpPr>
          <p:spPr>
            <a:xfrm>
              <a:off x="0" y="-47625"/>
              <a:ext cx="862412" cy="530930"/>
            </a:xfrm>
            <a:prstGeom prst="rect">
              <a:avLst/>
            </a:prstGeom>
          </p:spPr>
          <p:txBody>
            <a:bodyPr lIns="50800" tIns="50800" rIns="50800" bIns="50800" rtlCol="0" anchor="ctr"/>
            <a:lstStyle/>
            <a:p>
              <a:pPr marL="0" lvl="0" indent="0" algn="ctr">
                <a:lnSpc>
                  <a:spcPts val="3360"/>
                </a:lnSpc>
                <a:spcBef>
                  <a:spcPct val="0"/>
                </a:spcBef>
              </a:pPr>
              <a:endParaRPr sz="3200">
                <a:latin typeface="Bahnschrift SemiBold Condensed" panose="020B0502040204020203" pitchFamily="34" charset="0"/>
              </a:endParaRPr>
            </a:p>
          </p:txBody>
        </p:sp>
      </p:grpSp>
      <p:sp>
        <p:nvSpPr>
          <p:cNvPr id="9" name="TextBox 9"/>
          <p:cNvSpPr txBox="1"/>
          <p:nvPr/>
        </p:nvSpPr>
        <p:spPr>
          <a:xfrm>
            <a:off x="4518961" y="5125074"/>
            <a:ext cx="2257081" cy="856838"/>
          </a:xfrm>
          <a:prstGeom prst="rect">
            <a:avLst/>
          </a:prstGeom>
        </p:spPr>
        <p:txBody>
          <a:bodyPr lIns="0" tIns="0" rIns="0" bIns="0" rtlCol="0" anchor="t">
            <a:spAutoFit/>
          </a:bodyPr>
          <a:lstStyle/>
          <a:p>
            <a:pPr algn="ctr">
              <a:lnSpc>
                <a:spcPts val="3286"/>
              </a:lnSpc>
            </a:pPr>
            <a:r>
              <a:rPr lang="en-US" sz="4000" spc="136">
                <a:solidFill>
                  <a:srgbClr val="FFFBFB"/>
                </a:solidFill>
                <a:latin typeface="Bahnschrift SemiBold Condensed" panose="020B0502040204020203" pitchFamily="34" charset="0"/>
              </a:rPr>
              <a:t>Peter Szilvasi</a:t>
            </a:r>
          </a:p>
        </p:txBody>
      </p:sp>
      <p:grpSp>
        <p:nvGrpSpPr>
          <p:cNvPr id="10" name="Group 10"/>
          <p:cNvGrpSpPr/>
          <p:nvPr/>
        </p:nvGrpSpPr>
        <p:grpSpPr>
          <a:xfrm>
            <a:off x="7325290" y="4652262"/>
            <a:ext cx="3145217" cy="1762615"/>
            <a:chOff x="0" y="0"/>
            <a:chExt cx="862412" cy="483305"/>
          </a:xfrm>
        </p:grpSpPr>
        <p:sp>
          <p:nvSpPr>
            <p:cNvPr id="11" name="Freeform 11"/>
            <p:cNvSpPr/>
            <p:nvPr/>
          </p:nvSpPr>
          <p:spPr>
            <a:xfrm>
              <a:off x="0" y="0"/>
              <a:ext cx="862412" cy="483305"/>
            </a:xfrm>
            <a:custGeom>
              <a:avLst/>
              <a:gdLst/>
              <a:ahLst/>
              <a:cxnLst/>
              <a:rect l="l" t="t" r="r" b="b"/>
              <a:pathLst>
                <a:path w="862412" h="483305">
                  <a:moveTo>
                    <a:pt x="0" y="0"/>
                  </a:moveTo>
                  <a:lnTo>
                    <a:pt x="862412" y="0"/>
                  </a:lnTo>
                  <a:lnTo>
                    <a:pt x="862412" y="483305"/>
                  </a:lnTo>
                  <a:lnTo>
                    <a:pt x="0" y="483305"/>
                  </a:lnTo>
                  <a:close/>
                </a:path>
              </a:pathLst>
            </a:custGeom>
            <a:solidFill>
              <a:srgbClr val="100F0D"/>
            </a:solidFill>
            <a:ln cap="sq">
              <a:noFill/>
              <a:prstDash val="solid"/>
              <a:miter/>
            </a:ln>
          </p:spPr>
          <p:txBody>
            <a:bodyPr/>
            <a:lstStyle/>
            <a:p>
              <a:endParaRPr lang="en-US" sz="3200">
                <a:latin typeface="Bahnschrift SemiBold Condensed" panose="020B0502040204020203" pitchFamily="34" charset="0"/>
              </a:endParaRPr>
            </a:p>
          </p:txBody>
        </p:sp>
        <p:sp>
          <p:nvSpPr>
            <p:cNvPr id="12" name="TextBox 12"/>
            <p:cNvSpPr txBox="1"/>
            <p:nvPr/>
          </p:nvSpPr>
          <p:spPr>
            <a:xfrm>
              <a:off x="0" y="-47625"/>
              <a:ext cx="862412" cy="530930"/>
            </a:xfrm>
            <a:prstGeom prst="rect">
              <a:avLst/>
            </a:prstGeom>
          </p:spPr>
          <p:txBody>
            <a:bodyPr lIns="50800" tIns="50800" rIns="50800" bIns="50800" rtlCol="0" anchor="ctr"/>
            <a:lstStyle/>
            <a:p>
              <a:pPr marL="0" lvl="0" indent="0" algn="ctr">
                <a:lnSpc>
                  <a:spcPts val="3360"/>
                </a:lnSpc>
                <a:spcBef>
                  <a:spcPct val="0"/>
                </a:spcBef>
              </a:pPr>
              <a:endParaRPr sz="3200">
                <a:latin typeface="Bahnschrift SemiBold Condensed" panose="020B0502040204020203" pitchFamily="34" charset="0"/>
              </a:endParaRPr>
            </a:p>
          </p:txBody>
        </p:sp>
      </p:grpSp>
      <p:sp>
        <p:nvSpPr>
          <p:cNvPr id="13" name="TextBox 13"/>
          <p:cNvSpPr txBox="1"/>
          <p:nvPr/>
        </p:nvSpPr>
        <p:spPr>
          <a:xfrm>
            <a:off x="7733353" y="5329861"/>
            <a:ext cx="2213980" cy="433645"/>
          </a:xfrm>
          <a:prstGeom prst="rect">
            <a:avLst/>
          </a:prstGeom>
        </p:spPr>
        <p:txBody>
          <a:bodyPr lIns="0" tIns="0" rIns="0" bIns="0" rtlCol="0" anchor="t">
            <a:spAutoFit/>
          </a:bodyPr>
          <a:lstStyle/>
          <a:p>
            <a:pPr algn="ctr">
              <a:lnSpc>
                <a:spcPts val="3286"/>
              </a:lnSpc>
            </a:pPr>
            <a:r>
              <a:rPr lang="en-US" sz="4000" spc="136">
                <a:solidFill>
                  <a:srgbClr val="FFFBFB"/>
                </a:solidFill>
                <a:latin typeface="Bahnschrift SemiBold Condensed" panose="020B0502040204020203" pitchFamily="34" charset="0"/>
              </a:rPr>
              <a:t>Jo Kudo</a:t>
            </a:r>
          </a:p>
        </p:txBody>
      </p:sp>
      <p:grpSp>
        <p:nvGrpSpPr>
          <p:cNvPr id="14" name="Group 14"/>
          <p:cNvGrpSpPr/>
          <p:nvPr/>
        </p:nvGrpSpPr>
        <p:grpSpPr>
          <a:xfrm>
            <a:off x="10575687" y="4652262"/>
            <a:ext cx="3145217" cy="1762615"/>
            <a:chOff x="0" y="0"/>
            <a:chExt cx="862412" cy="483305"/>
          </a:xfrm>
        </p:grpSpPr>
        <p:sp>
          <p:nvSpPr>
            <p:cNvPr id="15" name="Freeform 15"/>
            <p:cNvSpPr/>
            <p:nvPr/>
          </p:nvSpPr>
          <p:spPr>
            <a:xfrm>
              <a:off x="0" y="0"/>
              <a:ext cx="862412" cy="483305"/>
            </a:xfrm>
            <a:custGeom>
              <a:avLst/>
              <a:gdLst/>
              <a:ahLst/>
              <a:cxnLst/>
              <a:rect l="l" t="t" r="r" b="b"/>
              <a:pathLst>
                <a:path w="862412" h="483305">
                  <a:moveTo>
                    <a:pt x="0" y="0"/>
                  </a:moveTo>
                  <a:lnTo>
                    <a:pt x="862412" y="0"/>
                  </a:lnTo>
                  <a:lnTo>
                    <a:pt x="862412" y="483305"/>
                  </a:lnTo>
                  <a:lnTo>
                    <a:pt x="0" y="483305"/>
                  </a:lnTo>
                  <a:close/>
                </a:path>
              </a:pathLst>
            </a:custGeom>
            <a:solidFill>
              <a:srgbClr val="100F0D"/>
            </a:solidFill>
            <a:ln cap="sq">
              <a:noFill/>
              <a:prstDash val="solid"/>
              <a:miter/>
            </a:ln>
          </p:spPr>
          <p:txBody>
            <a:bodyPr/>
            <a:lstStyle/>
            <a:p>
              <a:endParaRPr lang="en-US" sz="3200">
                <a:latin typeface="Bahnschrift SemiBold Condensed" panose="020B0502040204020203" pitchFamily="34" charset="0"/>
              </a:endParaRPr>
            </a:p>
          </p:txBody>
        </p:sp>
        <p:sp>
          <p:nvSpPr>
            <p:cNvPr id="16" name="TextBox 16"/>
            <p:cNvSpPr txBox="1"/>
            <p:nvPr/>
          </p:nvSpPr>
          <p:spPr>
            <a:xfrm>
              <a:off x="0" y="-47625"/>
              <a:ext cx="862412" cy="530930"/>
            </a:xfrm>
            <a:prstGeom prst="rect">
              <a:avLst/>
            </a:prstGeom>
          </p:spPr>
          <p:txBody>
            <a:bodyPr lIns="50800" tIns="50800" rIns="50800" bIns="50800" rtlCol="0" anchor="ctr"/>
            <a:lstStyle/>
            <a:p>
              <a:pPr algn="ctr">
                <a:lnSpc>
                  <a:spcPts val="3360"/>
                </a:lnSpc>
              </a:pPr>
              <a:endParaRPr sz="3200">
                <a:latin typeface="Bahnschrift SemiBold Condensed" panose="020B0502040204020203" pitchFamily="34" charset="0"/>
              </a:endParaRPr>
            </a:p>
          </p:txBody>
        </p:sp>
      </p:grpSp>
      <p:sp>
        <p:nvSpPr>
          <p:cNvPr id="17" name="TextBox 17"/>
          <p:cNvSpPr txBox="1"/>
          <p:nvPr/>
        </p:nvSpPr>
        <p:spPr>
          <a:xfrm>
            <a:off x="11232102" y="5125074"/>
            <a:ext cx="2009227" cy="856838"/>
          </a:xfrm>
          <a:prstGeom prst="rect">
            <a:avLst/>
          </a:prstGeom>
        </p:spPr>
        <p:txBody>
          <a:bodyPr lIns="0" tIns="0" rIns="0" bIns="0" rtlCol="0" anchor="t">
            <a:spAutoFit/>
          </a:bodyPr>
          <a:lstStyle/>
          <a:p>
            <a:pPr algn="ctr">
              <a:lnSpc>
                <a:spcPts val="3286"/>
              </a:lnSpc>
            </a:pPr>
            <a:r>
              <a:rPr lang="en-US" sz="4000" spc="136">
                <a:solidFill>
                  <a:srgbClr val="FFFBFB"/>
                </a:solidFill>
                <a:latin typeface="Bahnschrift SemiBold Condensed" panose="020B0502040204020203" pitchFamily="34" charset="0"/>
              </a:rPr>
              <a:t>Balint Thaler</a:t>
            </a:r>
          </a:p>
        </p:txBody>
      </p:sp>
      <p:sp>
        <p:nvSpPr>
          <p:cNvPr id="18" name="Freeform 18"/>
          <p:cNvSpPr/>
          <p:nvPr/>
        </p:nvSpPr>
        <p:spPr>
          <a:xfrm>
            <a:off x="4074892" y="6414877"/>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5"/>
            <a:stretch>
              <a:fillRect t="-86495"/>
            </a:stretch>
          </a:blipFill>
        </p:spPr>
        <p:txBody>
          <a:bodyPr/>
          <a:lstStyle/>
          <a:p>
            <a:endParaRPr lang="en-US" sz="3200">
              <a:latin typeface="Bahnschrift SemiBold Condensed" panose="020B0502040204020203" pitchFamily="34" charset="0"/>
            </a:endParaRPr>
          </a:p>
        </p:txBody>
      </p:sp>
      <p:sp>
        <p:nvSpPr>
          <p:cNvPr id="19" name="Freeform 19"/>
          <p:cNvSpPr/>
          <p:nvPr/>
        </p:nvSpPr>
        <p:spPr>
          <a:xfrm>
            <a:off x="7382845" y="6414877"/>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5"/>
            <a:stretch>
              <a:fillRect t="-86495"/>
            </a:stretch>
          </a:blipFill>
        </p:spPr>
        <p:txBody>
          <a:bodyPr/>
          <a:lstStyle/>
          <a:p>
            <a:endParaRPr lang="en-US" sz="3200">
              <a:latin typeface="Bahnschrift SemiBold Condensed" panose="020B0502040204020203" pitchFamily="34" charset="0"/>
            </a:endParaRPr>
          </a:p>
        </p:txBody>
      </p:sp>
      <p:sp>
        <p:nvSpPr>
          <p:cNvPr id="20" name="Freeform 20"/>
          <p:cNvSpPr/>
          <p:nvPr/>
        </p:nvSpPr>
        <p:spPr>
          <a:xfrm>
            <a:off x="10575687" y="6414877"/>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5"/>
            <a:stretch>
              <a:fillRect t="-86495"/>
            </a:stretch>
          </a:blipFill>
        </p:spPr>
        <p:txBody>
          <a:bodyPr/>
          <a:lstStyle/>
          <a:p>
            <a:endParaRPr lang="en-US" sz="3200">
              <a:latin typeface="Bahnschrift SemiBold Condensed" panose="020B0502040204020203" pitchFamily="34" charset="0"/>
            </a:endParaRPr>
          </a:p>
        </p:txBody>
      </p:sp>
      <p:grpSp>
        <p:nvGrpSpPr>
          <p:cNvPr id="21" name="Group 21"/>
          <p:cNvGrpSpPr/>
          <p:nvPr/>
        </p:nvGrpSpPr>
        <p:grpSpPr>
          <a:xfrm>
            <a:off x="882050" y="4652262"/>
            <a:ext cx="3145217" cy="1762615"/>
            <a:chOff x="0" y="0"/>
            <a:chExt cx="862412" cy="483305"/>
          </a:xfrm>
        </p:grpSpPr>
        <p:sp>
          <p:nvSpPr>
            <p:cNvPr id="22" name="Freeform 22"/>
            <p:cNvSpPr/>
            <p:nvPr/>
          </p:nvSpPr>
          <p:spPr>
            <a:xfrm>
              <a:off x="0" y="0"/>
              <a:ext cx="862412" cy="483305"/>
            </a:xfrm>
            <a:custGeom>
              <a:avLst/>
              <a:gdLst/>
              <a:ahLst/>
              <a:cxnLst/>
              <a:rect l="l" t="t" r="r" b="b"/>
              <a:pathLst>
                <a:path w="862412" h="483305">
                  <a:moveTo>
                    <a:pt x="0" y="0"/>
                  </a:moveTo>
                  <a:lnTo>
                    <a:pt x="862412" y="0"/>
                  </a:lnTo>
                  <a:lnTo>
                    <a:pt x="862412" y="483305"/>
                  </a:lnTo>
                  <a:lnTo>
                    <a:pt x="0" y="483305"/>
                  </a:lnTo>
                  <a:close/>
                </a:path>
              </a:pathLst>
            </a:custGeom>
            <a:solidFill>
              <a:srgbClr val="100F0D"/>
            </a:solidFill>
            <a:ln cap="sq">
              <a:noFill/>
              <a:prstDash val="solid"/>
              <a:miter/>
            </a:ln>
          </p:spPr>
          <p:txBody>
            <a:bodyPr/>
            <a:lstStyle/>
            <a:p>
              <a:endParaRPr lang="en-US" sz="3200">
                <a:latin typeface="Bahnschrift SemiBold Condensed" panose="020B0502040204020203" pitchFamily="34" charset="0"/>
              </a:endParaRPr>
            </a:p>
          </p:txBody>
        </p:sp>
        <p:sp>
          <p:nvSpPr>
            <p:cNvPr id="23" name="TextBox 23"/>
            <p:cNvSpPr txBox="1"/>
            <p:nvPr/>
          </p:nvSpPr>
          <p:spPr>
            <a:xfrm>
              <a:off x="0" y="-47625"/>
              <a:ext cx="862412" cy="530930"/>
            </a:xfrm>
            <a:prstGeom prst="rect">
              <a:avLst/>
            </a:prstGeom>
          </p:spPr>
          <p:txBody>
            <a:bodyPr lIns="50800" tIns="50800" rIns="50800" bIns="50800" rtlCol="0" anchor="ctr"/>
            <a:lstStyle/>
            <a:p>
              <a:pPr algn="ctr">
                <a:lnSpc>
                  <a:spcPts val="3360"/>
                </a:lnSpc>
              </a:pPr>
              <a:endParaRPr sz="3200">
                <a:latin typeface="Bahnschrift SemiBold Condensed" panose="020B0502040204020203" pitchFamily="34" charset="0"/>
              </a:endParaRPr>
            </a:p>
          </p:txBody>
        </p:sp>
      </p:grpSp>
      <p:sp>
        <p:nvSpPr>
          <p:cNvPr id="24" name="TextBox 24"/>
          <p:cNvSpPr txBox="1"/>
          <p:nvPr/>
        </p:nvSpPr>
        <p:spPr>
          <a:xfrm>
            <a:off x="1444360" y="5125074"/>
            <a:ext cx="2257081" cy="856838"/>
          </a:xfrm>
          <a:prstGeom prst="rect">
            <a:avLst/>
          </a:prstGeom>
        </p:spPr>
        <p:txBody>
          <a:bodyPr lIns="0" tIns="0" rIns="0" bIns="0" rtlCol="0" anchor="t">
            <a:spAutoFit/>
          </a:bodyPr>
          <a:lstStyle/>
          <a:p>
            <a:pPr algn="ctr">
              <a:lnSpc>
                <a:spcPts val="3286"/>
              </a:lnSpc>
            </a:pPr>
            <a:r>
              <a:rPr lang="en-US" sz="4000" spc="136">
                <a:solidFill>
                  <a:srgbClr val="FFFBFB"/>
                </a:solidFill>
                <a:latin typeface="Bahnschrift SemiBold Condensed" panose="020B0502040204020203" pitchFamily="34" charset="0"/>
              </a:rPr>
              <a:t>Alain Merceron</a:t>
            </a:r>
          </a:p>
        </p:txBody>
      </p:sp>
      <p:sp>
        <p:nvSpPr>
          <p:cNvPr id="25" name="Freeform 25"/>
          <p:cNvSpPr/>
          <p:nvPr/>
        </p:nvSpPr>
        <p:spPr>
          <a:xfrm>
            <a:off x="882050" y="6414877"/>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5"/>
            <a:stretch>
              <a:fillRect t="-86495"/>
            </a:stretch>
          </a:blipFill>
        </p:spPr>
        <p:txBody>
          <a:bodyPr/>
          <a:lstStyle/>
          <a:p>
            <a:endParaRPr lang="en-US" sz="3200">
              <a:latin typeface="Bahnschrift SemiBold Condensed" panose="020B0502040204020203" pitchFamily="34" charset="0"/>
            </a:endParaRPr>
          </a:p>
        </p:txBody>
      </p:sp>
      <p:grpSp>
        <p:nvGrpSpPr>
          <p:cNvPr id="26" name="Group 26"/>
          <p:cNvGrpSpPr/>
          <p:nvPr/>
        </p:nvGrpSpPr>
        <p:grpSpPr>
          <a:xfrm>
            <a:off x="13882829" y="4652262"/>
            <a:ext cx="3145217" cy="1762615"/>
            <a:chOff x="0" y="0"/>
            <a:chExt cx="862412" cy="483305"/>
          </a:xfrm>
        </p:grpSpPr>
        <p:sp>
          <p:nvSpPr>
            <p:cNvPr id="27" name="Freeform 27"/>
            <p:cNvSpPr/>
            <p:nvPr/>
          </p:nvSpPr>
          <p:spPr>
            <a:xfrm>
              <a:off x="0" y="0"/>
              <a:ext cx="862412" cy="483305"/>
            </a:xfrm>
            <a:custGeom>
              <a:avLst/>
              <a:gdLst/>
              <a:ahLst/>
              <a:cxnLst/>
              <a:rect l="l" t="t" r="r" b="b"/>
              <a:pathLst>
                <a:path w="862412" h="483305">
                  <a:moveTo>
                    <a:pt x="0" y="0"/>
                  </a:moveTo>
                  <a:lnTo>
                    <a:pt x="862412" y="0"/>
                  </a:lnTo>
                  <a:lnTo>
                    <a:pt x="862412" y="483305"/>
                  </a:lnTo>
                  <a:lnTo>
                    <a:pt x="0" y="483305"/>
                  </a:lnTo>
                  <a:close/>
                </a:path>
              </a:pathLst>
            </a:custGeom>
            <a:solidFill>
              <a:srgbClr val="100F0D"/>
            </a:solidFill>
            <a:ln cap="sq">
              <a:noFill/>
              <a:prstDash val="solid"/>
              <a:miter/>
            </a:ln>
          </p:spPr>
          <p:txBody>
            <a:bodyPr/>
            <a:lstStyle/>
            <a:p>
              <a:endParaRPr lang="en-US" sz="3200">
                <a:latin typeface="Bahnschrift SemiBold Condensed" panose="020B0502040204020203" pitchFamily="34" charset="0"/>
              </a:endParaRPr>
            </a:p>
          </p:txBody>
        </p:sp>
        <p:sp>
          <p:nvSpPr>
            <p:cNvPr id="28" name="TextBox 28"/>
            <p:cNvSpPr txBox="1"/>
            <p:nvPr/>
          </p:nvSpPr>
          <p:spPr>
            <a:xfrm>
              <a:off x="0" y="-47625"/>
              <a:ext cx="862412" cy="530930"/>
            </a:xfrm>
            <a:prstGeom prst="rect">
              <a:avLst/>
            </a:prstGeom>
          </p:spPr>
          <p:txBody>
            <a:bodyPr lIns="50800" tIns="50800" rIns="50800" bIns="50800" rtlCol="0" anchor="ctr"/>
            <a:lstStyle/>
            <a:p>
              <a:pPr algn="ctr">
                <a:lnSpc>
                  <a:spcPts val="3360"/>
                </a:lnSpc>
              </a:pPr>
              <a:endParaRPr sz="3200">
                <a:latin typeface="Bahnschrift SemiBold Condensed" panose="020B0502040204020203" pitchFamily="34" charset="0"/>
              </a:endParaRPr>
            </a:p>
          </p:txBody>
        </p:sp>
      </p:grpSp>
      <p:sp>
        <p:nvSpPr>
          <p:cNvPr id="29" name="TextBox 29"/>
          <p:cNvSpPr txBox="1"/>
          <p:nvPr/>
        </p:nvSpPr>
        <p:spPr>
          <a:xfrm>
            <a:off x="14540054" y="5125074"/>
            <a:ext cx="2009227" cy="856838"/>
          </a:xfrm>
          <a:prstGeom prst="rect">
            <a:avLst/>
          </a:prstGeom>
        </p:spPr>
        <p:txBody>
          <a:bodyPr lIns="0" tIns="0" rIns="0" bIns="0" rtlCol="0" anchor="t">
            <a:spAutoFit/>
          </a:bodyPr>
          <a:lstStyle/>
          <a:p>
            <a:pPr algn="ctr">
              <a:lnSpc>
                <a:spcPts val="3286"/>
              </a:lnSpc>
            </a:pPr>
            <a:r>
              <a:rPr lang="en-US" sz="4000" spc="136">
                <a:solidFill>
                  <a:srgbClr val="FFFBFB"/>
                </a:solidFill>
                <a:latin typeface="Bahnschrift SemiBold Condensed" panose="020B0502040204020203" pitchFamily="34" charset="0"/>
              </a:rPr>
              <a:t>Arbash Malik</a:t>
            </a:r>
          </a:p>
        </p:txBody>
      </p:sp>
      <p:sp>
        <p:nvSpPr>
          <p:cNvPr id="30" name="Freeform 30"/>
          <p:cNvSpPr/>
          <p:nvPr/>
        </p:nvSpPr>
        <p:spPr>
          <a:xfrm>
            <a:off x="13882829" y="6414877"/>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5"/>
            <a:stretch>
              <a:fillRect t="-86495"/>
            </a:stretch>
          </a:blipFill>
        </p:spPr>
        <p:txBody>
          <a:bodyPr/>
          <a:lstStyle/>
          <a:p>
            <a:endParaRPr lang="en-US" sz="3200">
              <a:latin typeface="Bahnschrift SemiBold Condensed" panose="020B050204020402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61252" y="10532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2400" dirty="0">
              <a:latin typeface="Bahnschrift SemiBold Condensed" panose="020B0502040204020203" pitchFamily="34" charset="0"/>
            </a:endParaRPr>
          </a:p>
        </p:txBody>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Bahnschrift SemiBold Condensed" panose="020B0502040204020203" pitchFamily="34" charset="0"/>
            </a:endParaRPr>
          </a:p>
        </p:txBody>
      </p:sp>
      <p:grpSp>
        <p:nvGrpSpPr>
          <p:cNvPr id="4" name="Group 4"/>
          <p:cNvGrpSpPr/>
          <p:nvPr/>
        </p:nvGrpSpPr>
        <p:grpSpPr>
          <a:xfrm>
            <a:off x="8579513" y="3792471"/>
            <a:ext cx="2655455" cy="3484629"/>
            <a:chOff x="0" y="0"/>
            <a:chExt cx="973972" cy="1276559"/>
          </a:xfrm>
        </p:grpSpPr>
        <p:sp>
          <p:nvSpPr>
            <p:cNvPr id="5" name="Freeform 5"/>
            <p:cNvSpPr/>
            <p:nvPr/>
          </p:nvSpPr>
          <p:spPr>
            <a:xfrm>
              <a:off x="0" y="0"/>
              <a:ext cx="973972" cy="1276559"/>
            </a:xfrm>
            <a:custGeom>
              <a:avLst/>
              <a:gdLst/>
              <a:ahLst/>
              <a:cxnLst/>
              <a:rect l="l" t="t" r="r" b="b"/>
              <a:pathLst>
                <a:path w="973972" h="1276559">
                  <a:moveTo>
                    <a:pt x="90380" y="0"/>
                  </a:moveTo>
                  <a:lnTo>
                    <a:pt x="883592" y="0"/>
                  </a:lnTo>
                  <a:cubicBezTo>
                    <a:pt x="907562" y="0"/>
                    <a:pt x="930551" y="9522"/>
                    <a:pt x="947500" y="26472"/>
                  </a:cubicBezTo>
                  <a:cubicBezTo>
                    <a:pt x="964450" y="43421"/>
                    <a:pt x="973972" y="66410"/>
                    <a:pt x="973972" y="90380"/>
                  </a:cubicBezTo>
                  <a:lnTo>
                    <a:pt x="973972" y="1186179"/>
                  </a:lnTo>
                  <a:cubicBezTo>
                    <a:pt x="973972" y="1210149"/>
                    <a:pt x="964450" y="1233138"/>
                    <a:pt x="947500" y="1250087"/>
                  </a:cubicBezTo>
                  <a:cubicBezTo>
                    <a:pt x="930551" y="1267037"/>
                    <a:pt x="907562" y="1276559"/>
                    <a:pt x="883592" y="1276559"/>
                  </a:cubicBezTo>
                  <a:lnTo>
                    <a:pt x="90380" y="1276559"/>
                  </a:lnTo>
                  <a:cubicBezTo>
                    <a:pt x="66410" y="1276559"/>
                    <a:pt x="43421" y="1267037"/>
                    <a:pt x="26472" y="1250087"/>
                  </a:cubicBezTo>
                  <a:cubicBezTo>
                    <a:pt x="9522" y="1233138"/>
                    <a:pt x="0" y="1210149"/>
                    <a:pt x="0" y="1186179"/>
                  </a:cubicBezTo>
                  <a:lnTo>
                    <a:pt x="0" y="90380"/>
                  </a:lnTo>
                  <a:cubicBezTo>
                    <a:pt x="0" y="66410"/>
                    <a:pt x="9522" y="43421"/>
                    <a:pt x="26472" y="26472"/>
                  </a:cubicBezTo>
                  <a:cubicBezTo>
                    <a:pt x="43421" y="9522"/>
                    <a:pt x="66410" y="0"/>
                    <a:pt x="90380" y="0"/>
                  </a:cubicBezTo>
                  <a:close/>
                </a:path>
              </a:pathLst>
            </a:custGeom>
            <a:solidFill>
              <a:srgbClr val="FFFFFF">
                <a:alpha val="98824"/>
              </a:srgbClr>
            </a:solidFill>
          </p:spPr>
          <p:txBody>
            <a:bodyPr/>
            <a:lstStyle/>
            <a:p>
              <a:endParaRPr lang="en-US" sz="2400">
                <a:latin typeface="Bahnschrift Condensed" panose="020B0502040204020203" pitchFamily="34" charset="0"/>
              </a:endParaRPr>
            </a:p>
          </p:txBody>
        </p:sp>
        <p:sp>
          <p:nvSpPr>
            <p:cNvPr id="6" name="TextBox 6"/>
            <p:cNvSpPr txBox="1"/>
            <p:nvPr/>
          </p:nvSpPr>
          <p:spPr>
            <a:xfrm>
              <a:off x="0" y="-19050"/>
              <a:ext cx="973972" cy="1295609"/>
            </a:xfrm>
            <a:prstGeom prst="rect">
              <a:avLst/>
            </a:prstGeom>
          </p:spPr>
          <p:txBody>
            <a:bodyPr lIns="50800" tIns="50800" rIns="50800" bIns="50800" rtlCol="0" anchor="ctr"/>
            <a:lstStyle/>
            <a:p>
              <a:pPr algn="ctr">
                <a:lnSpc>
                  <a:spcPts val="2859"/>
                </a:lnSpc>
              </a:pPr>
              <a:endParaRPr sz="2400">
                <a:latin typeface="Bahnschrift Condensed" panose="020B0502040204020203" pitchFamily="34" charset="0"/>
              </a:endParaRPr>
            </a:p>
          </p:txBody>
        </p:sp>
      </p:grpSp>
      <p:grpSp>
        <p:nvGrpSpPr>
          <p:cNvPr id="7" name="Group 7"/>
          <p:cNvGrpSpPr/>
          <p:nvPr/>
        </p:nvGrpSpPr>
        <p:grpSpPr>
          <a:xfrm>
            <a:off x="8579513" y="2840585"/>
            <a:ext cx="2655455" cy="847111"/>
            <a:chOff x="0" y="0"/>
            <a:chExt cx="973972" cy="310705"/>
          </a:xfrm>
        </p:grpSpPr>
        <p:sp>
          <p:nvSpPr>
            <p:cNvPr id="8" name="Freeform 8"/>
            <p:cNvSpPr/>
            <p:nvPr/>
          </p:nvSpPr>
          <p:spPr>
            <a:xfrm>
              <a:off x="0" y="0"/>
              <a:ext cx="973972" cy="310705"/>
            </a:xfrm>
            <a:custGeom>
              <a:avLst/>
              <a:gdLst/>
              <a:ahLst/>
              <a:cxnLst/>
              <a:rect l="l" t="t" r="r" b="b"/>
              <a:pathLst>
                <a:path w="973972" h="310705">
                  <a:moveTo>
                    <a:pt x="90380" y="0"/>
                  </a:moveTo>
                  <a:lnTo>
                    <a:pt x="883592" y="0"/>
                  </a:lnTo>
                  <a:cubicBezTo>
                    <a:pt x="907562" y="0"/>
                    <a:pt x="930551" y="9522"/>
                    <a:pt x="947500" y="26472"/>
                  </a:cubicBezTo>
                  <a:cubicBezTo>
                    <a:pt x="964450" y="43421"/>
                    <a:pt x="973972" y="66410"/>
                    <a:pt x="973972" y="90380"/>
                  </a:cubicBezTo>
                  <a:lnTo>
                    <a:pt x="973972" y="220325"/>
                  </a:lnTo>
                  <a:cubicBezTo>
                    <a:pt x="973972" y="244295"/>
                    <a:pt x="964450" y="267283"/>
                    <a:pt x="947500" y="284233"/>
                  </a:cubicBezTo>
                  <a:cubicBezTo>
                    <a:pt x="930551" y="301182"/>
                    <a:pt x="907562" y="310705"/>
                    <a:pt x="883592" y="310705"/>
                  </a:cubicBezTo>
                  <a:lnTo>
                    <a:pt x="90380" y="310705"/>
                  </a:lnTo>
                  <a:cubicBezTo>
                    <a:pt x="66410" y="310705"/>
                    <a:pt x="43421" y="301182"/>
                    <a:pt x="26472" y="284233"/>
                  </a:cubicBezTo>
                  <a:cubicBezTo>
                    <a:pt x="9522" y="267283"/>
                    <a:pt x="0" y="244295"/>
                    <a:pt x="0" y="220325"/>
                  </a:cubicBezTo>
                  <a:lnTo>
                    <a:pt x="0" y="90380"/>
                  </a:lnTo>
                  <a:cubicBezTo>
                    <a:pt x="0" y="66410"/>
                    <a:pt x="9522" y="43421"/>
                    <a:pt x="26472" y="26472"/>
                  </a:cubicBezTo>
                  <a:cubicBezTo>
                    <a:pt x="43421" y="9522"/>
                    <a:pt x="66410" y="0"/>
                    <a:pt x="90380" y="0"/>
                  </a:cubicBezTo>
                  <a:close/>
                </a:path>
              </a:pathLst>
            </a:custGeom>
            <a:solidFill>
              <a:srgbClr val="FFFFFF">
                <a:alpha val="98824"/>
              </a:srgbClr>
            </a:solidFill>
          </p:spPr>
          <p:txBody>
            <a:bodyPr/>
            <a:lstStyle/>
            <a:p>
              <a:endParaRPr lang="en-US" sz="2400">
                <a:latin typeface="Bahnschrift Condensed" panose="020B0502040204020203" pitchFamily="34" charset="0"/>
              </a:endParaRPr>
            </a:p>
          </p:txBody>
        </p:sp>
        <p:sp>
          <p:nvSpPr>
            <p:cNvPr id="9" name="TextBox 9"/>
            <p:cNvSpPr txBox="1"/>
            <p:nvPr/>
          </p:nvSpPr>
          <p:spPr>
            <a:xfrm>
              <a:off x="0" y="-19050"/>
              <a:ext cx="973972" cy="329755"/>
            </a:xfrm>
            <a:prstGeom prst="rect">
              <a:avLst/>
            </a:prstGeom>
          </p:spPr>
          <p:txBody>
            <a:bodyPr lIns="50800" tIns="50800" rIns="50800" bIns="50800" rtlCol="0" anchor="ctr"/>
            <a:lstStyle/>
            <a:p>
              <a:pPr algn="ctr">
                <a:lnSpc>
                  <a:spcPts val="2859"/>
                </a:lnSpc>
              </a:pPr>
              <a:endParaRPr sz="2400">
                <a:latin typeface="Bahnschrift Condensed" panose="020B0502040204020203" pitchFamily="34" charset="0"/>
              </a:endParaRPr>
            </a:p>
          </p:txBody>
        </p:sp>
      </p:grpSp>
      <p:grpSp>
        <p:nvGrpSpPr>
          <p:cNvPr id="10" name="Group 10"/>
          <p:cNvGrpSpPr/>
          <p:nvPr/>
        </p:nvGrpSpPr>
        <p:grpSpPr>
          <a:xfrm>
            <a:off x="11479381" y="7858387"/>
            <a:ext cx="2183425" cy="2542913"/>
            <a:chOff x="0" y="0"/>
            <a:chExt cx="740515" cy="862436"/>
          </a:xfrm>
        </p:grpSpPr>
        <p:sp>
          <p:nvSpPr>
            <p:cNvPr id="11" name="Freeform 11"/>
            <p:cNvSpPr/>
            <p:nvPr/>
          </p:nvSpPr>
          <p:spPr>
            <a:xfrm>
              <a:off x="0" y="0"/>
              <a:ext cx="740515" cy="862436"/>
            </a:xfrm>
            <a:custGeom>
              <a:avLst/>
              <a:gdLst/>
              <a:ahLst/>
              <a:cxnLst/>
              <a:rect l="l" t="t" r="r" b="b"/>
              <a:pathLst>
                <a:path w="740515" h="862436">
                  <a:moveTo>
                    <a:pt x="109919" y="0"/>
                  </a:moveTo>
                  <a:lnTo>
                    <a:pt x="630596" y="0"/>
                  </a:lnTo>
                  <a:cubicBezTo>
                    <a:pt x="659748" y="0"/>
                    <a:pt x="687707" y="11581"/>
                    <a:pt x="708320" y="32194"/>
                  </a:cubicBezTo>
                  <a:cubicBezTo>
                    <a:pt x="728934" y="52808"/>
                    <a:pt x="740515" y="80767"/>
                    <a:pt x="740515" y="109919"/>
                  </a:cubicBezTo>
                  <a:lnTo>
                    <a:pt x="740515" y="752517"/>
                  </a:lnTo>
                  <a:cubicBezTo>
                    <a:pt x="740515" y="813224"/>
                    <a:pt x="691303" y="862436"/>
                    <a:pt x="630596" y="862436"/>
                  </a:cubicBezTo>
                  <a:lnTo>
                    <a:pt x="109919" y="862436"/>
                  </a:lnTo>
                  <a:cubicBezTo>
                    <a:pt x="80767" y="862436"/>
                    <a:pt x="52808" y="850855"/>
                    <a:pt x="32194" y="830242"/>
                  </a:cubicBezTo>
                  <a:cubicBezTo>
                    <a:pt x="11581" y="809628"/>
                    <a:pt x="0" y="781669"/>
                    <a:pt x="0" y="752517"/>
                  </a:cubicBezTo>
                  <a:lnTo>
                    <a:pt x="0" y="109919"/>
                  </a:lnTo>
                  <a:cubicBezTo>
                    <a:pt x="0" y="80767"/>
                    <a:pt x="11581" y="52808"/>
                    <a:pt x="32194" y="32194"/>
                  </a:cubicBezTo>
                  <a:cubicBezTo>
                    <a:pt x="52808" y="11581"/>
                    <a:pt x="80767" y="0"/>
                    <a:pt x="109919" y="0"/>
                  </a:cubicBezTo>
                  <a:close/>
                </a:path>
              </a:pathLst>
            </a:custGeom>
            <a:solidFill>
              <a:srgbClr val="FFFFFF">
                <a:alpha val="98824"/>
              </a:srgbClr>
            </a:solidFill>
          </p:spPr>
          <p:txBody>
            <a:bodyPr/>
            <a:lstStyle/>
            <a:p>
              <a:endParaRPr lang="en-US" sz="2400">
                <a:latin typeface="Bahnschrift Condensed" panose="020B0502040204020203" pitchFamily="34" charset="0"/>
              </a:endParaRPr>
            </a:p>
          </p:txBody>
        </p:sp>
        <p:sp>
          <p:nvSpPr>
            <p:cNvPr id="12" name="TextBox 12"/>
            <p:cNvSpPr txBox="1"/>
            <p:nvPr/>
          </p:nvSpPr>
          <p:spPr>
            <a:xfrm>
              <a:off x="0" y="-19050"/>
              <a:ext cx="740515" cy="881486"/>
            </a:xfrm>
            <a:prstGeom prst="rect">
              <a:avLst/>
            </a:prstGeom>
          </p:spPr>
          <p:txBody>
            <a:bodyPr lIns="50800" tIns="50800" rIns="50800" bIns="50800" rtlCol="0" anchor="ctr"/>
            <a:lstStyle/>
            <a:p>
              <a:pPr algn="ctr">
                <a:lnSpc>
                  <a:spcPts val="2859"/>
                </a:lnSpc>
              </a:pPr>
              <a:endParaRPr sz="2400">
                <a:latin typeface="Bahnschrift Condensed" panose="020B0502040204020203" pitchFamily="34" charset="0"/>
              </a:endParaRPr>
            </a:p>
          </p:txBody>
        </p:sp>
      </p:grpSp>
      <p:grpSp>
        <p:nvGrpSpPr>
          <p:cNvPr id="13" name="Group 13"/>
          <p:cNvGrpSpPr/>
          <p:nvPr/>
        </p:nvGrpSpPr>
        <p:grpSpPr>
          <a:xfrm>
            <a:off x="11515982" y="6849351"/>
            <a:ext cx="2183425" cy="847111"/>
            <a:chOff x="0" y="0"/>
            <a:chExt cx="800840" cy="310705"/>
          </a:xfrm>
        </p:grpSpPr>
        <p:sp>
          <p:nvSpPr>
            <p:cNvPr id="14" name="Freeform 14"/>
            <p:cNvSpPr/>
            <p:nvPr/>
          </p:nvSpPr>
          <p:spPr>
            <a:xfrm>
              <a:off x="0" y="0"/>
              <a:ext cx="800840" cy="310705"/>
            </a:xfrm>
            <a:custGeom>
              <a:avLst/>
              <a:gdLst/>
              <a:ahLst/>
              <a:cxnLst/>
              <a:rect l="l" t="t" r="r" b="b"/>
              <a:pathLst>
                <a:path w="800840" h="310705">
                  <a:moveTo>
                    <a:pt x="109919" y="0"/>
                  </a:moveTo>
                  <a:lnTo>
                    <a:pt x="690921" y="0"/>
                  </a:lnTo>
                  <a:cubicBezTo>
                    <a:pt x="720073" y="0"/>
                    <a:pt x="748032" y="11581"/>
                    <a:pt x="768645" y="32194"/>
                  </a:cubicBezTo>
                  <a:cubicBezTo>
                    <a:pt x="789259" y="52808"/>
                    <a:pt x="800840" y="80767"/>
                    <a:pt x="800840" y="109919"/>
                  </a:cubicBezTo>
                  <a:lnTo>
                    <a:pt x="800840" y="200786"/>
                  </a:lnTo>
                  <a:cubicBezTo>
                    <a:pt x="800840" y="261492"/>
                    <a:pt x="751628" y="310705"/>
                    <a:pt x="690921" y="310705"/>
                  </a:cubicBezTo>
                  <a:lnTo>
                    <a:pt x="109919" y="310705"/>
                  </a:lnTo>
                  <a:cubicBezTo>
                    <a:pt x="49212" y="310705"/>
                    <a:pt x="0" y="261492"/>
                    <a:pt x="0" y="200786"/>
                  </a:cubicBezTo>
                  <a:lnTo>
                    <a:pt x="0" y="109919"/>
                  </a:lnTo>
                  <a:cubicBezTo>
                    <a:pt x="0" y="80767"/>
                    <a:pt x="11581" y="52808"/>
                    <a:pt x="32194" y="32194"/>
                  </a:cubicBezTo>
                  <a:cubicBezTo>
                    <a:pt x="52808" y="11581"/>
                    <a:pt x="80767" y="0"/>
                    <a:pt x="109919" y="0"/>
                  </a:cubicBezTo>
                  <a:close/>
                </a:path>
              </a:pathLst>
            </a:custGeom>
            <a:solidFill>
              <a:srgbClr val="FFFFFF">
                <a:alpha val="98824"/>
              </a:srgbClr>
            </a:solidFill>
          </p:spPr>
          <p:txBody>
            <a:bodyPr/>
            <a:lstStyle/>
            <a:p>
              <a:endParaRPr lang="en-US" sz="2400">
                <a:latin typeface="Bahnschrift Condensed" panose="020B0502040204020203" pitchFamily="34" charset="0"/>
              </a:endParaRPr>
            </a:p>
          </p:txBody>
        </p:sp>
        <p:sp>
          <p:nvSpPr>
            <p:cNvPr id="15" name="TextBox 15"/>
            <p:cNvSpPr txBox="1"/>
            <p:nvPr/>
          </p:nvSpPr>
          <p:spPr>
            <a:xfrm>
              <a:off x="0" y="-19050"/>
              <a:ext cx="800840" cy="329755"/>
            </a:xfrm>
            <a:prstGeom prst="rect">
              <a:avLst/>
            </a:prstGeom>
          </p:spPr>
          <p:txBody>
            <a:bodyPr lIns="50800" tIns="50800" rIns="50800" bIns="50800" rtlCol="0" anchor="ctr"/>
            <a:lstStyle/>
            <a:p>
              <a:pPr algn="ctr">
                <a:lnSpc>
                  <a:spcPts val="2859"/>
                </a:lnSpc>
              </a:pPr>
              <a:endParaRPr sz="2400">
                <a:latin typeface="Bahnschrift Condensed" panose="020B0502040204020203" pitchFamily="34" charset="0"/>
              </a:endParaRPr>
            </a:p>
          </p:txBody>
        </p:sp>
      </p:grpSp>
      <p:grpSp>
        <p:nvGrpSpPr>
          <p:cNvPr id="16" name="Group 16"/>
          <p:cNvGrpSpPr/>
          <p:nvPr/>
        </p:nvGrpSpPr>
        <p:grpSpPr>
          <a:xfrm>
            <a:off x="13794887" y="3792472"/>
            <a:ext cx="2932415" cy="2677878"/>
            <a:chOff x="0" y="0"/>
            <a:chExt cx="1075555" cy="1276559"/>
          </a:xfrm>
        </p:grpSpPr>
        <p:sp>
          <p:nvSpPr>
            <p:cNvPr id="17" name="Freeform 17"/>
            <p:cNvSpPr/>
            <p:nvPr/>
          </p:nvSpPr>
          <p:spPr>
            <a:xfrm>
              <a:off x="0" y="0"/>
              <a:ext cx="1075555" cy="1276559"/>
            </a:xfrm>
            <a:custGeom>
              <a:avLst/>
              <a:gdLst/>
              <a:ahLst/>
              <a:cxnLst/>
              <a:rect l="l" t="t" r="r" b="b"/>
              <a:pathLst>
                <a:path w="1075555" h="1276559">
                  <a:moveTo>
                    <a:pt x="81844" y="0"/>
                  </a:moveTo>
                  <a:lnTo>
                    <a:pt x="993712" y="0"/>
                  </a:lnTo>
                  <a:cubicBezTo>
                    <a:pt x="1015418" y="0"/>
                    <a:pt x="1036235" y="8623"/>
                    <a:pt x="1051584" y="23971"/>
                  </a:cubicBezTo>
                  <a:cubicBezTo>
                    <a:pt x="1066932" y="39320"/>
                    <a:pt x="1075555" y="60137"/>
                    <a:pt x="1075555" y="81844"/>
                  </a:cubicBezTo>
                  <a:lnTo>
                    <a:pt x="1075555" y="1194715"/>
                  </a:lnTo>
                  <a:cubicBezTo>
                    <a:pt x="1075555" y="1216421"/>
                    <a:pt x="1066932" y="1237239"/>
                    <a:pt x="1051584" y="1252587"/>
                  </a:cubicBezTo>
                  <a:cubicBezTo>
                    <a:pt x="1036235" y="1267936"/>
                    <a:pt x="1015418" y="1276559"/>
                    <a:pt x="993712" y="1276559"/>
                  </a:cubicBezTo>
                  <a:lnTo>
                    <a:pt x="81844" y="1276559"/>
                  </a:lnTo>
                  <a:cubicBezTo>
                    <a:pt x="60137" y="1276559"/>
                    <a:pt x="39320" y="1267936"/>
                    <a:pt x="23971" y="1252587"/>
                  </a:cubicBezTo>
                  <a:cubicBezTo>
                    <a:pt x="8623" y="1237239"/>
                    <a:pt x="0" y="1216421"/>
                    <a:pt x="0" y="1194715"/>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endParaRPr lang="en-US" sz="2400">
                <a:latin typeface="Bahnschrift Condensed" panose="020B0502040204020203" pitchFamily="34" charset="0"/>
              </a:endParaRPr>
            </a:p>
          </p:txBody>
        </p:sp>
        <p:sp>
          <p:nvSpPr>
            <p:cNvPr id="18" name="TextBox 18"/>
            <p:cNvSpPr txBox="1"/>
            <p:nvPr/>
          </p:nvSpPr>
          <p:spPr>
            <a:xfrm>
              <a:off x="0" y="-19050"/>
              <a:ext cx="1075555" cy="1295609"/>
            </a:xfrm>
            <a:prstGeom prst="rect">
              <a:avLst/>
            </a:prstGeom>
          </p:spPr>
          <p:txBody>
            <a:bodyPr lIns="50800" tIns="50800" rIns="50800" bIns="50800" rtlCol="0" anchor="ctr"/>
            <a:lstStyle/>
            <a:p>
              <a:pPr algn="ctr">
                <a:lnSpc>
                  <a:spcPts val="2859"/>
                </a:lnSpc>
              </a:pPr>
              <a:endParaRPr sz="2400">
                <a:latin typeface="Bahnschrift Condensed" panose="020B0502040204020203" pitchFamily="34" charset="0"/>
              </a:endParaRPr>
            </a:p>
          </p:txBody>
        </p:sp>
      </p:grpSp>
      <p:grpSp>
        <p:nvGrpSpPr>
          <p:cNvPr id="19" name="Group 19"/>
          <p:cNvGrpSpPr/>
          <p:nvPr/>
        </p:nvGrpSpPr>
        <p:grpSpPr>
          <a:xfrm>
            <a:off x="13794887" y="2840585"/>
            <a:ext cx="2932415" cy="847111"/>
            <a:chOff x="0" y="0"/>
            <a:chExt cx="1075555" cy="310705"/>
          </a:xfrm>
        </p:grpSpPr>
        <p:sp>
          <p:nvSpPr>
            <p:cNvPr id="20" name="Freeform 20"/>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endParaRPr lang="en-US" sz="2400">
                <a:latin typeface="Bahnschrift Condensed" panose="020B0502040204020203" pitchFamily="34" charset="0"/>
              </a:endParaRPr>
            </a:p>
          </p:txBody>
        </p:sp>
        <p:sp>
          <p:nvSpPr>
            <p:cNvPr id="21" name="TextBox 21"/>
            <p:cNvSpPr txBox="1"/>
            <p:nvPr/>
          </p:nvSpPr>
          <p:spPr>
            <a:xfrm>
              <a:off x="0" y="-19050"/>
              <a:ext cx="1075555" cy="329755"/>
            </a:xfrm>
            <a:prstGeom prst="rect">
              <a:avLst/>
            </a:prstGeom>
          </p:spPr>
          <p:txBody>
            <a:bodyPr lIns="50800" tIns="50800" rIns="50800" bIns="50800" rtlCol="0" anchor="ctr"/>
            <a:lstStyle/>
            <a:p>
              <a:pPr algn="ctr">
                <a:lnSpc>
                  <a:spcPts val="2859"/>
                </a:lnSpc>
              </a:pPr>
              <a:endParaRPr sz="2400">
                <a:latin typeface="Bahnschrift Condensed" panose="020B0502040204020203" pitchFamily="34" charset="0"/>
              </a:endParaRPr>
            </a:p>
          </p:txBody>
        </p:sp>
      </p:grpSp>
      <p:sp>
        <p:nvSpPr>
          <p:cNvPr id="22" name="Freeform 22"/>
          <p:cNvSpPr/>
          <p:nvPr/>
        </p:nvSpPr>
        <p:spPr>
          <a:xfrm rot="-3639726">
            <a:off x="13693495" y="8175784"/>
            <a:ext cx="2193617" cy="619697"/>
          </a:xfrm>
          <a:custGeom>
            <a:avLst/>
            <a:gdLst/>
            <a:ahLst/>
            <a:cxnLst/>
            <a:rect l="l" t="t" r="r" b="b"/>
            <a:pathLst>
              <a:path w="2193617" h="619697">
                <a:moveTo>
                  <a:pt x="0" y="0"/>
                </a:moveTo>
                <a:lnTo>
                  <a:pt x="2193617" y="0"/>
                </a:lnTo>
                <a:lnTo>
                  <a:pt x="2193617" y="619696"/>
                </a:lnTo>
                <a:lnTo>
                  <a:pt x="0" y="6196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2400">
              <a:latin typeface="Bahnschrift Condensed" panose="020B0502040204020203" pitchFamily="34" charset="0"/>
            </a:endParaRPr>
          </a:p>
        </p:txBody>
      </p:sp>
      <p:sp>
        <p:nvSpPr>
          <p:cNvPr id="23" name="Freeform 23"/>
          <p:cNvSpPr/>
          <p:nvPr/>
        </p:nvSpPr>
        <p:spPr>
          <a:xfrm rot="-6561547" flipH="1">
            <a:off x="11090967" y="4855368"/>
            <a:ext cx="1870448" cy="501969"/>
          </a:xfrm>
          <a:custGeom>
            <a:avLst/>
            <a:gdLst/>
            <a:ahLst/>
            <a:cxnLst/>
            <a:rect l="l" t="t" r="r" b="b"/>
            <a:pathLst>
              <a:path w="2518202" h="711392">
                <a:moveTo>
                  <a:pt x="2518203" y="0"/>
                </a:moveTo>
                <a:lnTo>
                  <a:pt x="0" y="0"/>
                </a:lnTo>
                <a:lnTo>
                  <a:pt x="0" y="711392"/>
                </a:lnTo>
                <a:lnTo>
                  <a:pt x="2518203" y="711392"/>
                </a:lnTo>
                <a:lnTo>
                  <a:pt x="2518203"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2400">
              <a:latin typeface="Bahnschrift Condensed" panose="020B0502040204020203" pitchFamily="34" charset="0"/>
            </a:endParaRPr>
          </a:p>
        </p:txBody>
      </p:sp>
      <p:sp>
        <p:nvSpPr>
          <p:cNvPr id="24" name="Freeform 24"/>
          <p:cNvSpPr/>
          <p:nvPr/>
        </p:nvSpPr>
        <p:spPr>
          <a:xfrm rot="887923">
            <a:off x="-5959915" y="498262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Bahnschrift SemiBold Condensed" panose="020B0502040204020203" pitchFamily="34" charset="0"/>
            </a:endParaRPr>
          </a:p>
        </p:txBody>
      </p:sp>
      <p:sp>
        <p:nvSpPr>
          <p:cNvPr id="25" name="Freeform 25"/>
          <p:cNvSpPr/>
          <p:nvPr/>
        </p:nvSpPr>
        <p:spPr>
          <a:xfrm>
            <a:off x="61252" y="2896931"/>
            <a:ext cx="8113470" cy="6782354"/>
          </a:xfrm>
          <a:custGeom>
            <a:avLst/>
            <a:gdLst/>
            <a:ahLst/>
            <a:cxnLst/>
            <a:rect l="l" t="t" r="r" b="b"/>
            <a:pathLst>
              <a:path w="8113470" h="6782354">
                <a:moveTo>
                  <a:pt x="0" y="0"/>
                </a:moveTo>
                <a:lnTo>
                  <a:pt x="8113470" y="0"/>
                </a:lnTo>
                <a:lnTo>
                  <a:pt x="8113470" y="6782354"/>
                </a:lnTo>
                <a:lnTo>
                  <a:pt x="0" y="6782354"/>
                </a:lnTo>
                <a:lnTo>
                  <a:pt x="0" y="0"/>
                </a:lnTo>
                <a:close/>
              </a:path>
            </a:pathLst>
          </a:custGeom>
          <a:blipFill>
            <a:blip r:embed="rId7"/>
            <a:stretch>
              <a:fillRect/>
            </a:stretch>
          </a:blipFill>
        </p:spPr>
        <p:txBody>
          <a:bodyPr/>
          <a:lstStyle/>
          <a:p>
            <a:endParaRPr lang="en-US" sz="2400">
              <a:latin typeface="Bahnschrift Condensed" panose="020B0502040204020203" pitchFamily="34" charset="0"/>
            </a:endParaRPr>
          </a:p>
        </p:txBody>
      </p:sp>
      <p:sp>
        <p:nvSpPr>
          <p:cNvPr id="26" name="TextBox 26"/>
          <p:cNvSpPr txBox="1"/>
          <p:nvPr/>
        </p:nvSpPr>
        <p:spPr>
          <a:xfrm>
            <a:off x="1028700" y="-161925"/>
            <a:ext cx="11133789" cy="1503938"/>
          </a:xfrm>
          <a:prstGeom prst="rect">
            <a:avLst/>
          </a:prstGeom>
        </p:spPr>
        <p:txBody>
          <a:bodyPr lIns="0" tIns="0" rIns="0" bIns="0" rtlCol="0" anchor="t">
            <a:spAutoFit/>
          </a:bodyPr>
          <a:lstStyle/>
          <a:p>
            <a:pPr marL="0" lvl="0" indent="0" algn="ctr">
              <a:lnSpc>
                <a:spcPts val="13015"/>
              </a:lnSpc>
              <a:spcBef>
                <a:spcPct val="0"/>
              </a:spcBef>
            </a:pPr>
            <a:r>
              <a:rPr lang="en-US" sz="9600" spc="924" dirty="0">
                <a:solidFill>
                  <a:srgbClr val="231F20"/>
                </a:solidFill>
                <a:latin typeface="Bahnschrift SemiBold Condensed" panose="020B0502040204020203" pitchFamily="34" charset="0"/>
              </a:rPr>
              <a:t>ANALYSIS DETAILS</a:t>
            </a:r>
          </a:p>
        </p:txBody>
      </p:sp>
      <p:sp>
        <p:nvSpPr>
          <p:cNvPr id="27" name="TextBox 27"/>
          <p:cNvSpPr txBox="1"/>
          <p:nvPr/>
        </p:nvSpPr>
        <p:spPr>
          <a:xfrm>
            <a:off x="8194999" y="3010328"/>
            <a:ext cx="2556583" cy="474489"/>
          </a:xfrm>
          <a:prstGeom prst="rect">
            <a:avLst/>
          </a:prstGeom>
        </p:spPr>
        <p:txBody>
          <a:bodyPr lIns="0" tIns="0" rIns="0" bIns="0" rtlCol="0" anchor="t">
            <a:spAutoFit/>
          </a:bodyPr>
          <a:lstStyle/>
          <a:p>
            <a:pPr marL="0" lvl="0" indent="0" algn="ctr">
              <a:lnSpc>
                <a:spcPts val="3737"/>
              </a:lnSpc>
              <a:spcBef>
                <a:spcPct val="0"/>
              </a:spcBef>
            </a:pPr>
            <a:r>
              <a:rPr lang="en-US" sz="3200" dirty="0">
                <a:solidFill>
                  <a:srgbClr val="231F20"/>
                </a:solidFill>
                <a:latin typeface="Bahnschrift Condensed" panose="020B0502040204020203" pitchFamily="34" charset="0"/>
              </a:rPr>
              <a:t>QUESTION</a:t>
            </a:r>
          </a:p>
        </p:txBody>
      </p:sp>
      <p:sp>
        <p:nvSpPr>
          <p:cNvPr id="28" name="TextBox 28"/>
          <p:cNvSpPr txBox="1"/>
          <p:nvPr/>
        </p:nvSpPr>
        <p:spPr>
          <a:xfrm>
            <a:off x="8640045" y="3883941"/>
            <a:ext cx="2534389" cy="3244478"/>
          </a:xfrm>
          <a:prstGeom prst="rect">
            <a:avLst/>
          </a:prstGeom>
        </p:spPr>
        <p:txBody>
          <a:bodyPr lIns="0" tIns="0" rIns="0" bIns="0" rtlCol="0" anchor="t">
            <a:spAutoFit/>
          </a:bodyPr>
          <a:lstStyle/>
          <a:p>
            <a:pPr algn="ctr">
              <a:lnSpc>
                <a:spcPts val="2338"/>
              </a:lnSpc>
            </a:pPr>
            <a:r>
              <a:rPr lang="en-US" sz="2400" dirty="0">
                <a:solidFill>
                  <a:srgbClr val="100F0D"/>
                </a:solidFill>
                <a:latin typeface="Bahnschrift Condensed" panose="020B0502040204020203" pitchFamily="34" charset="0"/>
              </a:rPr>
              <a:t>Do meteors observations/landings really target areas with higher population density? OR meteor observations/landings  are observed more frequently in countries which have a developed economy (dedicated budget for exploration)</a:t>
            </a:r>
          </a:p>
        </p:txBody>
      </p:sp>
      <p:sp>
        <p:nvSpPr>
          <p:cNvPr id="29" name="TextBox 29"/>
          <p:cNvSpPr txBox="1"/>
          <p:nvPr/>
        </p:nvSpPr>
        <p:spPr>
          <a:xfrm>
            <a:off x="11153705" y="7035687"/>
            <a:ext cx="2183425" cy="474489"/>
          </a:xfrm>
          <a:prstGeom prst="rect">
            <a:avLst/>
          </a:prstGeom>
        </p:spPr>
        <p:txBody>
          <a:bodyPr lIns="0" tIns="0" rIns="0" bIns="0" rtlCol="0" anchor="t">
            <a:spAutoFit/>
          </a:bodyPr>
          <a:lstStyle/>
          <a:p>
            <a:pPr marL="0" lvl="0" indent="0" algn="ctr">
              <a:lnSpc>
                <a:spcPts val="3737"/>
              </a:lnSpc>
              <a:spcBef>
                <a:spcPct val="0"/>
              </a:spcBef>
            </a:pPr>
            <a:r>
              <a:rPr lang="en-US" sz="3200" dirty="0">
                <a:solidFill>
                  <a:srgbClr val="231F20"/>
                </a:solidFill>
                <a:latin typeface="Bahnschrift Condensed" panose="020B0502040204020203" pitchFamily="34" charset="0"/>
              </a:rPr>
              <a:t>ANALYSIS</a:t>
            </a:r>
          </a:p>
        </p:txBody>
      </p:sp>
      <p:sp>
        <p:nvSpPr>
          <p:cNvPr id="30" name="TextBox 30"/>
          <p:cNvSpPr txBox="1"/>
          <p:nvPr/>
        </p:nvSpPr>
        <p:spPr>
          <a:xfrm>
            <a:off x="11479381" y="8165005"/>
            <a:ext cx="2183425" cy="1923604"/>
          </a:xfrm>
          <a:prstGeom prst="rect">
            <a:avLst/>
          </a:prstGeom>
        </p:spPr>
        <p:txBody>
          <a:bodyPr lIns="0" tIns="0" rIns="0" bIns="0" rtlCol="0" anchor="t">
            <a:spAutoFit/>
          </a:bodyPr>
          <a:lstStyle/>
          <a:p>
            <a:pPr algn="ctr">
              <a:lnSpc>
                <a:spcPts val="2528"/>
              </a:lnSpc>
            </a:pPr>
            <a:r>
              <a:rPr lang="en-US" sz="2800" dirty="0">
                <a:solidFill>
                  <a:srgbClr val="100F0D"/>
                </a:solidFill>
                <a:latin typeface="Bahnschrift Condensed" panose="020B0502040204020203" pitchFamily="34" charset="0"/>
              </a:rPr>
              <a:t>Check the distribution for meteor landings with population density and GDP per Capita</a:t>
            </a:r>
          </a:p>
        </p:txBody>
      </p:sp>
      <p:sp>
        <p:nvSpPr>
          <p:cNvPr id="31" name="TextBox 31"/>
          <p:cNvSpPr txBox="1"/>
          <p:nvPr/>
        </p:nvSpPr>
        <p:spPr>
          <a:xfrm>
            <a:off x="13608402" y="3010328"/>
            <a:ext cx="2556583" cy="474489"/>
          </a:xfrm>
          <a:prstGeom prst="rect">
            <a:avLst/>
          </a:prstGeom>
        </p:spPr>
        <p:txBody>
          <a:bodyPr lIns="0" tIns="0" rIns="0" bIns="0" rtlCol="0" anchor="t">
            <a:spAutoFit/>
          </a:bodyPr>
          <a:lstStyle/>
          <a:p>
            <a:pPr marL="0" lvl="0" indent="0" algn="ctr">
              <a:lnSpc>
                <a:spcPts val="3737"/>
              </a:lnSpc>
              <a:spcBef>
                <a:spcPct val="0"/>
              </a:spcBef>
            </a:pPr>
            <a:r>
              <a:rPr lang="en-US" sz="3200" dirty="0">
                <a:solidFill>
                  <a:srgbClr val="231F20"/>
                </a:solidFill>
                <a:latin typeface="Bahnschrift Condensed" panose="020B0502040204020203" pitchFamily="34" charset="0"/>
              </a:rPr>
              <a:t>HYPOTHESIS</a:t>
            </a:r>
          </a:p>
        </p:txBody>
      </p:sp>
      <p:sp>
        <p:nvSpPr>
          <p:cNvPr id="32" name="TextBox 32"/>
          <p:cNvSpPr txBox="1"/>
          <p:nvPr/>
        </p:nvSpPr>
        <p:spPr>
          <a:xfrm>
            <a:off x="14060014" y="4098949"/>
            <a:ext cx="2402159" cy="2064924"/>
          </a:xfrm>
          <a:prstGeom prst="rect">
            <a:avLst/>
          </a:prstGeom>
        </p:spPr>
        <p:txBody>
          <a:bodyPr lIns="0" tIns="0" rIns="0" bIns="0" rtlCol="0" anchor="t">
            <a:spAutoFit/>
          </a:bodyPr>
          <a:lstStyle/>
          <a:p>
            <a:pPr algn="ctr">
              <a:lnSpc>
                <a:spcPts val="2338"/>
              </a:lnSpc>
            </a:pPr>
            <a:r>
              <a:rPr lang="en-US" sz="2800" dirty="0">
                <a:solidFill>
                  <a:srgbClr val="100F0D"/>
                </a:solidFill>
                <a:latin typeface="Bahnschrift Condensed" panose="020B0502040204020203" pitchFamily="34" charset="0"/>
              </a:rPr>
              <a:t>To answer our question, the distribution should be skewed to either higher population density, or higher GDP per Capita </a:t>
            </a:r>
          </a:p>
        </p:txBody>
      </p:sp>
      <p:sp>
        <p:nvSpPr>
          <p:cNvPr id="33" name="TextBox 33"/>
          <p:cNvSpPr txBox="1"/>
          <p:nvPr/>
        </p:nvSpPr>
        <p:spPr>
          <a:xfrm>
            <a:off x="99740" y="1609966"/>
            <a:ext cx="8113470" cy="1192634"/>
          </a:xfrm>
          <a:prstGeom prst="rect">
            <a:avLst/>
          </a:prstGeom>
        </p:spPr>
        <p:txBody>
          <a:bodyPr lIns="0" tIns="0" rIns="0" bIns="0" rtlCol="0" anchor="t">
            <a:spAutoFit/>
          </a:bodyPr>
          <a:lstStyle/>
          <a:p>
            <a:pPr>
              <a:lnSpc>
                <a:spcPts val="3060"/>
              </a:lnSpc>
            </a:pPr>
            <a:r>
              <a:rPr lang="en-US" sz="2800" u="sng" dirty="0">
                <a:solidFill>
                  <a:srgbClr val="100F0D"/>
                </a:solidFill>
                <a:latin typeface="Bahnschrift Condensed" panose="020B0502040204020203" pitchFamily="34" charset="0"/>
              </a:rPr>
              <a:t>Milan </a:t>
            </a:r>
            <a:r>
              <a:rPr lang="en-US" sz="2800" u="sng" dirty="0" err="1">
                <a:solidFill>
                  <a:srgbClr val="100F0D"/>
                </a:solidFill>
                <a:latin typeface="Bahnschrift Condensed" panose="020B0502040204020203" pitchFamily="34" charset="0"/>
              </a:rPr>
              <a:t>Janosov</a:t>
            </a:r>
            <a:r>
              <a:rPr lang="en-US" sz="2800" u="sng" dirty="0">
                <a:solidFill>
                  <a:srgbClr val="100F0D"/>
                </a:solidFill>
                <a:latin typeface="Bahnschrift Condensed" panose="020B0502040204020203" pitchFamily="34" charset="0"/>
              </a:rPr>
              <a:t>: </a:t>
            </a:r>
            <a:r>
              <a:rPr lang="en-US" sz="2800" dirty="0">
                <a:solidFill>
                  <a:srgbClr val="100F0D"/>
                </a:solidFill>
                <a:latin typeface="Bahnschrift Condensed" panose="020B0502040204020203" pitchFamily="34" charset="0"/>
              </a:rPr>
              <a:t> Either meteorites target inhabited lands, or we have more data on meteorites where there are more people to find them, right? </a:t>
            </a:r>
          </a:p>
        </p:txBody>
      </p:sp>
      <p:pic>
        <p:nvPicPr>
          <p:cNvPr id="35" name="Graphic 34" descr="Statistics with solid fill">
            <a:extLst>
              <a:ext uri="{FF2B5EF4-FFF2-40B4-BE49-F238E27FC236}">
                <a16:creationId xmlns:a16="http://schemas.microsoft.com/office/drawing/2014/main" id="{9034D82D-CD7F-170B-71B2-A18CF2ADD61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93045" y="6923836"/>
            <a:ext cx="709377" cy="709377"/>
          </a:xfrm>
          <a:prstGeom prst="rect">
            <a:avLst/>
          </a:prstGeom>
        </p:spPr>
      </p:pic>
      <p:pic>
        <p:nvPicPr>
          <p:cNvPr id="43" name="Graphic 42" descr="Customer review with solid fill">
            <a:extLst>
              <a:ext uri="{FF2B5EF4-FFF2-40B4-BE49-F238E27FC236}">
                <a16:creationId xmlns:a16="http://schemas.microsoft.com/office/drawing/2014/main" id="{487DFE1E-30AA-398A-B395-DAE184BBC0A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96249" y="2880897"/>
            <a:ext cx="847111" cy="847111"/>
          </a:xfrm>
          <a:prstGeom prst="rect">
            <a:avLst/>
          </a:prstGeom>
        </p:spPr>
      </p:pic>
      <p:pic>
        <p:nvPicPr>
          <p:cNvPr id="45" name="Graphic 44" descr="Bug under magnifying glass with solid fill">
            <a:extLst>
              <a:ext uri="{FF2B5EF4-FFF2-40B4-BE49-F238E27FC236}">
                <a16:creationId xmlns:a16="http://schemas.microsoft.com/office/drawing/2014/main" id="{9205CFC1-1069-8BFB-FE29-D0D221353DC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842237" y="2896931"/>
            <a:ext cx="787234" cy="7872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1771" y="-212064"/>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dirty="0">
              <a:latin typeface="Bahnschrift SemiBold Condensed" panose="020B0502040204020203" pitchFamily="34" charset="0"/>
            </a:endParaRPr>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grpSp>
        <p:nvGrpSpPr>
          <p:cNvPr id="4" name="Group 4"/>
          <p:cNvGrpSpPr/>
          <p:nvPr/>
        </p:nvGrpSpPr>
        <p:grpSpPr>
          <a:xfrm>
            <a:off x="10527254" y="172454"/>
            <a:ext cx="2164026" cy="1291322"/>
            <a:chOff x="0" y="0"/>
            <a:chExt cx="1063488" cy="634607"/>
          </a:xfrm>
        </p:grpSpPr>
        <p:sp>
          <p:nvSpPr>
            <p:cNvPr id="5" name="Freeform 5"/>
            <p:cNvSpPr/>
            <p:nvPr/>
          </p:nvSpPr>
          <p:spPr>
            <a:xfrm>
              <a:off x="0" y="0"/>
              <a:ext cx="1063488" cy="634607"/>
            </a:xfrm>
            <a:custGeom>
              <a:avLst/>
              <a:gdLst/>
              <a:ahLst/>
              <a:cxnLst/>
              <a:rect l="l" t="t" r="r" b="b"/>
              <a:pathLst>
                <a:path w="1063488" h="634607">
                  <a:moveTo>
                    <a:pt x="0" y="0"/>
                  </a:moveTo>
                  <a:lnTo>
                    <a:pt x="1063488" y="0"/>
                  </a:lnTo>
                  <a:lnTo>
                    <a:pt x="1063488" y="634607"/>
                  </a:lnTo>
                  <a:lnTo>
                    <a:pt x="0" y="634607"/>
                  </a:lnTo>
                  <a:close/>
                </a:path>
              </a:pathLst>
            </a:custGeom>
            <a:solidFill>
              <a:srgbClr val="1A1A1A"/>
            </a:solidFill>
          </p:spPr>
          <p:txBody>
            <a:bodyPr/>
            <a:lstStyle/>
            <a:p>
              <a:endParaRPr lang="en-US">
                <a:latin typeface="Bahnschrift SemiBold Condensed" panose="020B0502040204020203" pitchFamily="34" charset="0"/>
              </a:endParaRPr>
            </a:p>
          </p:txBody>
        </p:sp>
        <p:sp>
          <p:nvSpPr>
            <p:cNvPr id="6" name="TextBox 6"/>
            <p:cNvSpPr txBox="1"/>
            <p:nvPr/>
          </p:nvSpPr>
          <p:spPr>
            <a:xfrm>
              <a:off x="0" y="-57150"/>
              <a:ext cx="1063488" cy="691757"/>
            </a:xfrm>
            <a:prstGeom prst="rect">
              <a:avLst/>
            </a:prstGeom>
          </p:spPr>
          <p:txBody>
            <a:bodyPr lIns="50800" tIns="50800" rIns="50800" bIns="50800" rtlCol="0" anchor="ctr"/>
            <a:lstStyle/>
            <a:p>
              <a:pPr marL="0" lvl="0" indent="0" algn="ctr">
                <a:lnSpc>
                  <a:spcPts val="4114"/>
                </a:lnSpc>
                <a:spcBef>
                  <a:spcPct val="0"/>
                </a:spcBef>
              </a:pPr>
              <a:endParaRPr>
                <a:latin typeface="Bahnschrift SemiBold Condensed" panose="020B0502040204020203" pitchFamily="34" charset="0"/>
              </a:endParaRPr>
            </a:p>
          </p:txBody>
        </p:sp>
      </p:grpSp>
      <p:sp>
        <p:nvSpPr>
          <p:cNvPr id="7" name="Freeform 7"/>
          <p:cNvSpPr/>
          <p:nvPr/>
        </p:nvSpPr>
        <p:spPr>
          <a:xfrm rot="8082501">
            <a:off x="-2346399" y="-874886"/>
            <a:ext cx="6182428" cy="41503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sp>
        <p:nvSpPr>
          <p:cNvPr id="8" name="Freeform 8"/>
          <p:cNvSpPr/>
          <p:nvPr/>
        </p:nvSpPr>
        <p:spPr>
          <a:xfrm>
            <a:off x="10978088" y="172454"/>
            <a:ext cx="1225663" cy="1260027"/>
          </a:xfrm>
          <a:custGeom>
            <a:avLst/>
            <a:gdLst/>
            <a:ahLst/>
            <a:cxnLst/>
            <a:rect l="l" t="t" r="r" b="b"/>
            <a:pathLst>
              <a:path w="1225663" h="1260027">
                <a:moveTo>
                  <a:pt x="0" y="0"/>
                </a:moveTo>
                <a:lnTo>
                  <a:pt x="1225663" y="0"/>
                </a:lnTo>
                <a:lnTo>
                  <a:pt x="1225663" y="1260027"/>
                </a:lnTo>
                <a:lnTo>
                  <a:pt x="0" y="12600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Bahnschrift SemiBold Condensed" panose="020B0502040204020203" pitchFamily="34" charset="0"/>
            </a:endParaRPr>
          </a:p>
        </p:txBody>
      </p:sp>
      <p:sp>
        <p:nvSpPr>
          <p:cNvPr id="10" name="Freeform 10"/>
          <p:cNvSpPr/>
          <p:nvPr/>
        </p:nvSpPr>
        <p:spPr>
          <a:xfrm>
            <a:off x="13764112" y="4299298"/>
            <a:ext cx="1233959" cy="1069268"/>
          </a:xfrm>
          <a:custGeom>
            <a:avLst/>
            <a:gdLst/>
            <a:ahLst/>
            <a:cxnLst/>
            <a:rect l="l" t="t" r="r" b="b"/>
            <a:pathLst>
              <a:path w="1006514" h="898079">
                <a:moveTo>
                  <a:pt x="0" y="0"/>
                </a:moveTo>
                <a:lnTo>
                  <a:pt x="1006513" y="0"/>
                </a:lnTo>
                <a:lnTo>
                  <a:pt x="1006513" y="898079"/>
                </a:lnTo>
                <a:lnTo>
                  <a:pt x="0" y="898079"/>
                </a:lnTo>
                <a:lnTo>
                  <a:pt x="0" y="0"/>
                </a:lnTo>
                <a:close/>
              </a:path>
            </a:pathLst>
          </a:custGeom>
          <a:blipFill>
            <a:blip r:embed="rId8"/>
            <a:stretch>
              <a:fillRect l="-33559" r="-36395"/>
            </a:stretch>
          </a:blipFill>
        </p:spPr>
        <p:txBody>
          <a:bodyPr/>
          <a:lstStyle/>
          <a:p>
            <a:endParaRPr lang="en-US" sz="2800">
              <a:latin typeface="Bahnschrift SemiBold Condensed" panose="020B0502040204020203" pitchFamily="34" charset="0"/>
            </a:endParaRPr>
          </a:p>
        </p:txBody>
      </p:sp>
      <p:sp>
        <p:nvSpPr>
          <p:cNvPr id="11" name="Freeform 11"/>
          <p:cNvSpPr/>
          <p:nvPr/>
        </p:nvSpPr>
        <p:spPr>
          <a:xfrm>
            <a:off x="13764111" y="7563705"/>
            <a:ext cx="1233959" cy="1030483"/>
          </a:xfrm>
          <a:custGeom>
            <a:avLst/>
            <a:gdLst/>
            <a:ahLst/>
            <a:cxnLst/>
            <a:rect l="l" t="t" r="r" b="b"/>
            <a:pathLst>
              <a:path w="1006514" h="898079">
                <a:moveTo>
                  <a:pt x="0" y="0"/>
                </a:moveTo>
                <a:lnTo>
                  <a:pt x="1006514" y="0"/>
                </a:lnTo>
                <a:lnTo>
                  <a:pt x="1006514" y="898079"/>
                </a:lnTo>
                <a:lnTo>
                  <a:pt x="0" y="898079"/>
                </a:lnTo>
                <a:lnTo>
                  <a:pt x="0" y="0"/>
                </a:lnTo>
                <a:close/>
              </a:path>
            </a:pathLst>
          </a:custGeom>
          <a:blipFill>
            <a:blip r:embed="rId8"/>
            <a:stretch>
              <a:fillRect l="-33559" r="-36395"/>
            </a:stretch>
          </a:blipFill>
        </p:spPr>
        <p:txBody>
          <a:bodyPr/>
          <a:lstStyle/>
          <a:p>
            <a:endParaRPr lang="en-US" sz="2800">
              <a:latin typeface="Bahnschrift SemiBold Condensed" panose="020B0502040204020203" pitchFamily="34" charset="0"/>
            </a:endParaRPr>
          </a:p>
        </p:txBody>
      </p:sp>
      <p:sp>
        <p:nvSpPr>
          <p:cNvPr id="12" name="Freeform 12"/>
          <p:cNvSpPr/>
          <p:nvPr/>
        </p:nvSpPr>
        <p:spPr>
          <a:xfrm>
            <a:off x="13269281" y="6096659"/>
            <a:ext cx="2223617" cy="868129"/>
          </a:xfrm>
          <a:custGeom>
            <a:avLst/>
            <a:gdLst/>
            <a:ahLst/>
            <a:cxnLst/>
            <a:rect l="l" t="t" r="r" b="b"/>
            <a:pathLst>
              <a:path w="2223617" h="868129">
                <a:moveTo>
                  <a:pt x="0" y="0"/>
                </a:moveTo>
                <a:lnTo>
                  <a:pt x="2223616" y="0"/>
                </a:lnTo>
                <a:lnTo>
                  <a:pt x="2223616" y="868128"/>
                </a:lnTo>
                <a:lnTo>
                  <a:pt x="0" y="868128"/>
                </a:lnTo>
                <a:lnTo>
                  <a:pt x="0" y="0"/>
                </a:lnTo>
                <a:close/>
              </a:path>
            </a:pathLst>
          </a:custGeom>
          <a:blipFill>
            <a:blip r:embed="rId9"/>
            <a:stretch>
              <a:fillRect t="-81628" b="-74510"/>
            </a:stretch>
          </a:blipFill>
        </p:spPr>
        <p:txBody>
          <a:bodyPr/>
          <a:lstStyle/>
          <a:p>
            <a:endParaRPr lang="en-US" sz="2800">
              <a:latin typeface="Bahnschrift SemiBold Condensed" panose="020B0502040204020203" pitchFamily="34" charset="0"/>
            </a:endParaRPr>
          </a:p>
        </p:txBody>
      </p:sp>
      <p:sp>
        <p:nvSpPr>
          <p:cNvPr id="13" name="TextBox 13"/>
          <p:cNvSpPr txBox="1"/>
          <p:nvPr/>
        </p:nvSpPr>
        <p:spPr>
          <a:xfrm>
            <a:off x="4624085" y="212064"/>
            <a:ext cx="7241638" cy="1303627"/>
          </a:xfrm>
          <a:prstGeom prst="rect">
            <a:avLst/>
          </a:prstGeom>
        </p:spPr>
        <p:txBody>
          <a:bodyPr lIns="0" tIns="0" rIns="0" bIns="0" rtlCol="0" anchor="t">
            <a:spAutoFit/>
          </a:bodyPr>
          <a:lstStyle/>
          <a:p>
            <a:pPr marL="0" lvl="0" indent="0">
              <a:lnSpc>
                <a:spcPts val="9903"/>
              </a:lnSpc>
            </a:pPr>
            <a:r>
              <a:rPr lang="en-US" sz="9431" spc="924" dirty="0">
                <a:solidFill>
                  <a:srgbClr val="231F20"/>
                </a:solidFill>
                <a:latin typeface="Bahnschrift SemiBold Condensed" panose="020B0502040204020203" pitchFamily="34" charset="0"/>
              </a:rPr>
              <a:t>DATA BRIEF</a:t>
            </a:r>
          </a:p>
        </p:txBody>
      </p:sp>
      <p:sp>
        <p:nvSpPr>
          <p:cNvPr id="9" name="Freeform 9"/>
          <p:cNvSpPr/>
          <p:nvPr/>
        </p:nvSpPr>
        <p:spPr>
          <a:xfrm>
            <a:off x="13764113" y="2290646"/>
            <a:ext cx="1233959" cy="1069268"/>
          </a:xfrm>
          <a:custGeom>
            <a:avLst/>
            <a:gdLst/>
            <a:ahLst/>
            <a:cxnLst/>
            <a:rect l="l" t="t" r="r" b="b"/>
            <a:pathLst>
              <a:path w="954091" h="795076">
                <a:moveTo>
                  <a:pt x="0" y="0"/>
                </a:moveTo>
                <a:lnTo>
                  <a:pt x="954091" y="0"/>
                </a:lnTo>
                <a:lnTo>
                  <a:pt x="954091" y="795075"/>
                </a:lnTo>
                <a:lnTo>
                  <a:pt x="0" y="795075"/>
                </a:lnTo>
                <a:lnTo>
                  <a:pt x="0" y="0"/>
                </a:lnTo>
                <a:close/>
              </a:path>
            </a:pathLst>
          </a:custGeom>
          <a:blipFill>
            <a:blip r:embed="rId10"/>
            <a:stretch>
              <a:fillRect/>
            </a:stretch>
          </a:blipFill>
          <a:ln cap="rnd">
            <a:noFill/>
            <a:prstDash val="solid"/>
            <a:round/>
          </a:ln>
        </p:spPr>
        <p:txBody>
          <a:bodyPr/>
          <a:lstStyle/>
          <a:p>
            <a:endParaRPr lang="en-US" sz="2800">
              <a:latin typeface="Bahnschrift SemiBold Condensed" panose="020B0502040204020203" pitchFamily="34" charset="0"/>
            </a:endParaRPr>
          </a:p>
        </p:txBody>
      </p:sp>
      <p:sp>
        <p:nvSpPr>
          <p:cNvPr id="14" name="TextBox 14"/>
          <p:cNvSpPr txBox="1"/>
          <p:nvPr/>
        </p:nvSpPr>
        <p:spPr>
          <a:xfrm>
            <a:off x="2937035" y="2371960"/>
            <a:ext cx="10210799" cy="1602298"/>
          </a:xfrm>
          <a:prstGeom prst="rect">
            <a:avLst/>
          </a:prstGeom>
        </p:spPr>
        <p:txBody>
          <a:bodyPr wrap="square" lIns="0" tIns="0" rIns="0" bIns="0" rtlCol="0" anchor="t">
            <a:spAutoFit/>
          </a:bodyPr>
          <a:lstStyle/>
          <a:p>
            <a:pPr marL="494517" lvl="1" indent="-247258">
              <a:lnSpc>
                <a:spcPts val="3160"/>
              </a:lnSpc>
              <a:buFont typeface="Arial"/>
              <a:buChar char="•"/>
            </a:pPr>
            <a:r>
              <a:rPr lang="en-US" sz="3200" spc="224" dirty="0">
                <a:solidFill>
                  <a:srgbClr val="231F20"/>
                </a:solidFill>
                <a:latin typeface="Bahnschrift SemiBold Condensed" panose="020B0502040204020203" pitchFamily="34" charset="0"/>
              </a:rPr>
              <a:t>We used a meteorite landings data set from NASA’s website</a:t>
            </a:r>
            <a:endParaRPr lang="en-US" sz="2400" spc="224" dirty="0">
              <a:solidFill>
                <a:srgbClr val="231F20"/>
              </a:solidFill>
              <a:latin typeface="Bahnschrift SemiBold Condensed" panose="020B0502040204020203" pitchFamily="34" charset="0"/>
            </a:endParaRPr>
          </a:p>
          <a:p>
            <a:pPr marL="1161659" lvl="2" indent="-457200">
              <a:lnSpc>
                <a:spcPts val="3160"/>
              </a:lnSpc>
              <a:buFont typeface="Wingdings" panose="05000000000000000000" pitchFamily="2" charset="2"/>
              <a:buChar char="Ø"/>
            </a:pPr>
            <a:r>
              <a:rPr lang="en-US" sz="2400" spc="224" dirty="0">
                <a:solidFill>
                  <a:srgbClr val="231F20"/>
                </a:solidFill>
                <a:latin typeface="Bahnschrift SemiBold Condensed" panose="020B0502040204020203" pitchFamily="34" charset="0"/>
              </a:rPr>
              <a:t> Total Observations = 45k+ (each observation is a meteorite landing)</a:t>
            </a:r>
          </a:p>
          <a:p>
            <a:pPr marL="1161659" lvl="2" indent="-457200">
              <a:lnSpc>
                <a:spcPts val="3160"/>
              </a:lnSpc>
              <a:buFont typeface="Wingdings" panose="05000000000000000000" pitchFamily="2" charset="2"/>
              <a:buChar char="Ø"/>
            </a:pPr>
            <a:r>
              <a:rPr lang="en-US" sz="2400" spc="224" dirty="0">
                <a:solidFill>
                  <a:srgbClr val="231F20"/>
                </a:solidFill>
                <a:latin typeface="Bahnschrift SemiBold Condensed" panose="020B0502040204020203" pitchFamily="34" charset="0"/>
              </a:rPr>
              <a:t>Columns (details of meteor) include Name, ID, Class, Mass(g), Geo Location</a:t>
            </a:r>
          </a:p>
        </p:txBody>
      </p:sp>
      <p:sp>
        <p:nvSpPr>
          <p:cNvPr id="15" name="TextBox 15"/>
          <p:cNvSpPr txBox="1"/>
          <p:nvPr/>
        </p:nvSpPr>
        <p:spPr>
          <a:xfrm>
            <a:off x="2937035" y="4299298"/>
            <a:ext cx="10593387" cy="2051844"/>
          </a:xfrm>
          <a:prstGeom prst="rect">
            <a:avLst/>
          </a:prstGeom>
        </p:spPr>
        <p:txBody>
          <a:bodyPr wrap="square" lIns="0" tIns="0" rIns="0" bIns="0" rtlCol="0" anchor="t">
            <a:spAutoFit/>
          </a:bodyPr>
          <a:lstStyle/>
          <a:p>
            <a:pPr marL="494517" lvl="1" indent="-247258">
              <a:lnSpc>
                <a:spcPts val="3160"/>
              </a:lnSpc>
              <a:buFont typeface="Arial"/>
              <a:buChar char="•"/>
            </a:pPr>
            <a:r>
              <a:rPr lang="en-US" sz="3200" spc="224" dirty="0">
                <a:solidFill>
                  <a:srgbClr val="231F20"/>
                </a:solidFill>
                <a:latin typeface="Bahnschrift SemiBold Condensed" panose="020B0502040204020203" pitchFamily="34" charset="0"/>
              </a:rPr>
              <a:t>We also used a World Bank dataset on GDP/Capita</a:t>
            </a:r>
            <a:endParaRPr lang="en-US" sz="2400" spc="224" dirty="0">
              <a:solidFill>
                <a:srgbClr val="231F20"/>
              </a:solidFill>
              <a:latin typeface="Bahnschrift SemiBold Condensed" panose="020B0502040204020203" pitchFamily="34" charset="0"/>
            </a:endParaRPr>
          </a:p>
          <a:p>
            <a:pPr marL="1161659" lvl="2" indent="-457200">
              <a:lnSpc>
                <a:spcPts val="3160"/>
              </a:lnSpc>
              <a:buFont typeface="Wingdings" panose="05000000000000000000" pitchFamily="2" charset="2"/>
              <a:buChar char="Ø"/>
            </a:pPr>
            <a:r>
              <a:rPr lang="en-US" sz="2400" spc="224" dirty="0">
                <a:solidFill>
                  <a:srgbClr val="231F20"/>
                </a:solidFill>
                <a:latin typeface="Bahnschrift SemiBold Condensed" panose="020B0502040204020203" pitchFamily="34" charset="0"/>
              </a:rPr>
              <a:t> Total Observations = 200+ (each observation is a country or a region)</a:t>
            </a:r>
          </a:p>
          <a:p>
            <a:pPr marL="1161659" lvl="2" indent="-457200">
              <a:lnSpc>
                <a:spcPts val="3160"/>
              </a:lnSpc>
              <a:buFont typeface="Wingdings" panose="05000000000000000000" pitchFamily="2" charset="2"/>
              <a:buChar char="Ø"/>
            </a:pPr>
            <a:r>
              <a:rPr lang="en-US" sz="2400" spc="224" dirty="0">
                <a:solidFill>
                  <a:srgbClr val="231F20"/>
                </a:solidFill>
                <a:latin typeface="Bahnschrift SemiBold Condensed" panose="020B0502040204020203" pitchFamily="34" charset="0"/>
              </a:rPr>
              <a:t>Columns include Country Name, Country Code, Indicator, Years (1960 to 2022)</a:t>
            </a:r>
          </a:p>
          <a:p>
            <a:pPr marL="494517" lvl="1" indent="-247258">
              <a:lnSpc>
                <a:spcPts val="3160"/>
              </a:lnSpc>
              <a:buFont typeface="Arial"/>
              <a:buChar char="•"/>
            </a:pPr>
            <a:endParaRPr lang="en-US" sz="3200" spc="224" dirty="0">
              <a:solidFill>
                <a:srgbClr val="231F20"/>
              </a:solidFill>
              <a:latin typeface="Bahnschrift SemiBold Condensed" panose="020B0502040204020203" pitchFamily="34" charset="0"/>
            </a:endParaRPr>
          </a:p>
        </p:txBody>
      </p:sp>
      <p:sp>
        <p:nvSpPr>
          <p:cNvPr id="16" name="TextBox 16"/>
          <p:cNvSpPr txBox="1"/>
          <p:nvPr/>
        </p:nvSpPr>
        <p:spPr>
          <a:xfrm>
            <a:off x="2937035" y="7854332"/>
            <a:ext cx="10075742" cy="1231106"/>
          </a:xfrm>
          <a:prstGeom prst="rect">
            <a:avLst/>
          </a:prstGeom>
        </p:spPr>
        <p:txBody>
          <a:bodyPr wrap="square" lIns="0" tIns="0" rIns="0" bIns="0" rtlCol="0" anchor="t">
            <a:spAutoFit/>
          </a:bodyPr>
          <a:lstStyle/>
          <a:p>
            <a:pPr marL="494517" lvl="1" indent="-247258">
              <a:lnSpc>
                <a:spcPts val="3160"/>
              </a:lnSpc>
              <a:buFont typeface="Arial"/>
              <a:buChar char="•"/>
            </a:pPr>
            <a:r>
              <a:rPr lang="en-US" sz="3200" spc="224" dirty="0">
                <a:solidFill>
                  <a:srgbClr val="231F20"/>
                </a:solidFill>
                <a:latin typeface="Bahnschrift SemiBold Condensed" panose="020B0502040204020203" pitchFamily="34" charset="0"/>
              </a:rPr>
              <a:t>To further enhance our data, we used the World Bank API </a:t>
            </a:r>
            <a:endParaRPr lang="en-US" sz="2400" spc="224" dirty="0">
              <a:solidFill>
                <a:srgbClr val="231F20"/>
              </a:solidFill>
              <a:latin typeface="Bahnschrift SemiBold Condensed" panose="020B0502040204020203" pitchFamily="34" charset="0"/>
            </a:endParaRPr>
          </a:p>
          <a:p>
            <a:pPr marL="1161659" lvl="2" indent="-457200">
              <a:lnSpc>
                <a:spcPts val="3160"/>
              </a:lnSpc>
              <a:buFont typeface="Wingdings" panose="05000000000000000000" pitchFamily="2" charset="2"/>
              <a:buChar char="Ø"/>
            </a:pPr>
            <a:r>
              <a:rPr lang="en-US" sz="2400" spc="224" dirty="0">
                <a:solidFill>
                  <a:srgbClr val="231F20"/>
                </a:solidFill>
                <a:latin typeface="Bahnschrift SemiBold Condensed" panose="020B0502040204020203" pitchFamily="34" charset="0"/>
              </a:rPr>
              <a:t>To get the population density for each country</a:t>
            </a:r>
          </a:p>
          <a:p>
            <a:pPr marL="247259" lvl="1">
              <a:lnSpc>
                <a:spcPts val="3160"/>
              </a:lnSpc>
            </a:pPr>
            <a:endParaRPr lang="en-US" sz="3200" spc="224" dirty="0">
              <a:solidFill>
                <a:srgbClr val="231F20"/>
              </a:solidFill>
              <a:latin typeface="Bahnschrift SemiBold Condensed" panose="020B0502040204020203" pitchFamily="34" charset="0"/>
            </a:endParaRPr>
          </a:p>
        </p:txBody>
      </p:sp>
      <p:sp>
        <p:nvSpPr>
          <p:cNvPr id="17" name="TextBox 17"/>
          <p:cNvSpPr txBox="1"/>
          <p:nvPr/>
        </p:nvSpPr>
        <p:spPr>
          <a:xfrm>
            <a:off x="2937035" y="6218703"/>
            <a:ext cx="10075742" cy="781561"/>
          </a:xfrm>
          <a:prstGeom prst="rect">
            <a:avLst/>
          </a:prstGeom>
        </p:spPr>
        <p:txBody>
          <a:bodyPr wrap="square" lIns="0" tIns="0" rIns="0" bIns="0" rtlCol="0" anchor="t">
            <a:spAutoFit/>
          </a:bodyPr>
          <a:lstStyle/>
          <a:p>
            <a:pPr marL="494517" lvl="1" indent="-247258">
              <a:lnSpc>
                <a:spcPts val="3160"/>
              </a:lnSpc>
              <a:buFont typeface="Arial"/>
              <a:buChar char="•"/>
            </a:pPr>
            <a:r>
              <a:rPr lang="en-US" sz="3200" spc="224" dirty="0">
                <a:solidFill>
                  <a:srgbClr val="231F20"/>
                </a:solidFill>
                <a:latin typeface="Bahnschrift SemiBold Condensed" panose="020B0502040204020203" pitchFamily="34" charset="0"/>
              </a:rPr>
              <a:t>For the API, we used BigDataCloud API for geocoding.</a:t>
            </a:r>
            <a:endParaRPr lang="en-US" sz="2400" spc="224" dirty="0">
              <a:solidFill>
                <a:srgbClr val="231F20"/>
              </a:solidFill>
              <a:latin typeface="Bahnschrift SemiBold Condensed" panose="020B0502040204020203" pitchFamily="34" charset="0"/>
            </a:endParaRPr>
          </a:p>
          <a:p>
            <a:pPr marL="1161659" lvl="2" indent="-457200">
              <a:lnSpc>
                <a:spcPts val="3160"/>
              </a:lnSpc>
              <a:buFont typeface="Wingdings" panose="05000000000000000000" pitchFamily="2" charset="2"/>
              <a:buChar char="Ø"/>
            </a:pPr>
            <a:r>
              <a:rPr lang="en-US" sz="2400" spc="224" dirty="0">
                <a:solidFill>
                  <a:srgbClr val="231F20"/>
                </a:solidFill>
                <a:latin typeface="Bahnschrift SemiBold Condensed" panose="020B0502040204020203" pitchFamily="34" charset="0"/>
              </a:rPr>
              <a:t>To get the Country from the Geo Locations as well as country codes</a:t>
            </a:r>
          </a:p>
        </p:txBody>
      </p:sp>
      <p:sp>
        <p:nvSpPr>
          <p:cNvPr id="19" name="Freeform 7">
            <a:extLst>
              <a:ext uri="{FF2B5EF4-FFF2-40B4-BE49-F238E27FC236}">
                <a16:creationId xmlns:a16="http://schemas.microsoft.com/office/drawing/2014/main" id="{9E471B45-C8CF-B87F-4FC9-8B2F2D498DCC}"/>
              </a:ext>
            </a:extLst>
          </p:cNvPr>
          <p:cNvSpPr/>
          <p:nvPr/>
        </p:nvSpPr>
        <p:spPr>
          <a:xfrm rot="14568609">
            <a:off x="-2034059" y="7052594"/>
            <a:ext cx="6182428" cy="41503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57200" y="2754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dirty="0">
              <a:latin typeface="Bahnschrift SemiBold Condensed" panose="020B0502040204020203" pitchFamily="34" charset="0"/>
            </a:endParaRPr>
          </a:p>
        </p:txBody>
      </p:sp>
      <p:sp>
        <p:nvSpPr>
          <p:cNvPr id="3" name="Freeform 3"/>
          <p:cNvSpPr/>
          <p:nvPr/>
        </p:nvSpPr>
        <p:spPr>
          <a:xfrm rot="3711682">
            <a:off x="10232306" y="121504"/>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sp>
        <p:nvSpPr>
          <p:cNvPr id="7" name="Freeform 7"/>
          <p:cNvSpPr/>
          <p:nvPr/>
        </p:nvSpPr>
        <p:spPr>
          <a:xfrm rot="12164633">
            <a:off x="-2950300" y="7451697"/>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sp>
        <p:nvSpPr>
          <p:cNvPr id="13" name="TextBox 13"/>
          <p:cNvSpPr txBox="1"/>
          <p:nvPr/>
        </p:nvSpPr>
        <p:spPr>
          <a:xfrm>
            <a:off x="3581400" y="224903"/>
            <a:ext cx="10763902" cy="1126527"/>
          </a:xfrm>
          <a:prstGeom prst="rect">
            <a:avLst/>
          </a:prstGeom>
        </p:spPr>
        <p:txBody>
          <a:bodyPr wrap="square" lIns="0" tIns="0" rIns="0" bIns="0" rtlCol="0" anchor="t">
            <a:spAutoFit/>
          </a:bodyPr>
          <a:lstStyle/>
          <a:p>
            <a:pPr marL="0" lvl="0" indent="0">
              <a:lnSpc>
                <a:spcPts val="9903"/>
              </a:lnSpc>
            </a:pPr>
            <a:r>
              <a:rPr lang="en-US" sz="6600" spc="924" dirty="0">
                <a:solidFill>
                  <a:srgbClr val="231F20"/>
                </a:solidFill>
                <a:latin typeface="Bahnschrift SemiBold Condensed" panose="020B0502040204020203" pitchFamily="34" charset="0"/>
              </a:rPr>
              <a:t>ASSUMPTIONS &amp; EXCLUSIONS </a:t>
            </a:r>
          </a:p>
        </p:txBody>
      </p:sp>
      <p:sp>
        <p:nvSpPr>
          <p:cNvPr id="14" name="TextBox 14"/>
          <p:cNvSpPr txBox="1"/>
          <p:nvPr/>
        </p:nvSpPr>
        <p:spPr>
          <a:xfrm>
            <a:off x="3048000" y="1934060"/>
            <a:ext cx="9968670" cy="5334794"/>
          </a:xfrm>
          <a:prstGeom prst="rect">
            <a:avLst/>
          </a:prstGeom>
        </p:spPr>
        <p:txBody>
          <a:bodyPr wrap="square" lIns="0" tIns="0" rIns="0" bIns="0" rtlCol="0" anchor="t">
            <a:spAutoFit/>
          </a:bodyPr>
          <a:lstStyle/>
          <a:p>
            <a:pPr marL="761609" lvl="1" indent="-514350" algn="just">
              <a:lnSpc>
                <a:spcPts val="3160"/>
              </a:lnSpc>
              <a:buFont typeface="+mj-lt"/>
              <a:buAutoNum type="arabicPeriod"/>
            </a:pPr>
            <a:r>
              <a:rPr lang="en-US" sz="3200" dirty="0">
                <a:solidFill>
                  <a:srgbClr val="231F20"/>
                </a:solidFill>
                <a:latin typeface="Bahnschrift Condensed" panose="020B0502040204020203" pitchFamily="34" charset="0"/>
              </a:rPr>
              <a:t>TO LIMIT OUR DATA TO RECENT OBSERVATIONS, WE FILTERED FOR OBSERVATIONS THAT ARE OBSERVED FROM 2000 AND ONWARDS </a:t>
            </a:r>
          </a:p>
          <a:p>
            <a:pPr marL="761609" lvl="1" indent="-514350" algn="just">
              <a:lnSpc>
                <a:spcPts val="3160"/>
              </a:lnSpc>
              <a:buFont typeface="+mj-lt"/>
              <a:buAutoNum type="arabicPeriod"/>
            </a:pPr>
            <a:endParaRPr lang="en-US" sz="3200" dirty="0">
              <a:solidFill>
                <a:srgbClr val="231F20"/>
              </a:solidFill>
              <a:latin typeface="Bahnschrift Condensed" panose="020B0502040204020203" pitchFamily="34" charset="0"/>
            </a:endParaRPr>
          </a:p>
          <a:p>
            <a:pPr marL="761609" lvl="1" indent="-514350" algn="just">
              <a:lnSpc>
                <a:spcPts val="3160"/>
              </a:lnSpc>
              <a:buFont typeface="+mj-lt"/>
              <a:buAutoNum type="arabicPeriod"/>
            </a:pPr>
            <a:r>
              <a:rPr lang="en-US" sz="3200" dirty="0">
                <a:solidFill>
                  <a:srgbClr val="231F20"/>
                </a:solidFill>
                <a:latin typeface="Bahnschrift Condensed" panose="020B0502040204020203" pitchFamily="34" charset="0"/>
              </a:rPr>
              <a:t>WE ALSO EXCLUDED ANTARCTICA FROM THE OBSERVATIONS SINCE IT HAS A DEDICATED PROGRAM FOR METEORITE EXPLORATION.</a:t>
            </a:r>
          </a:p>
          <a:p>
            <a:pPr marL="761609" lvl="1" indent="-514350" algn="just">
              <a:lnSpc>
                <a:spcPts val="3160"/>
              </a:lnSpc>
              <a:buFont typeface="+mj-lt"/>
              <a:buAutoNum type="arabicPeriod"/>
            </a:pPr>
            <a:endParaRPr lang="en-US" sz="3200" dirty="0">
              <a:solidFill>
                <a:srgbClr val="231F20"/>
              </a:solidFill>
              <a:latin typeface="Bahnschrift Condensed" panose="020B0502040204020203" pitchFamily="34" charset="0"/>
            </a:endParaRPr>
          </a:p>
          <a:p>
            <a:pPr marL="761609" lvl="1" indent="-514350" algn="just">
              <a:lnSpc>
                <a:spcPts val="3160"/>
              </a:lnSpc>
              <a:buFont typeface="+mj-lt"/>
              <a:buAutoNum type="arabicPeriod"/>
            </a:pPr>
            <a:r>
              <a:rPr lang="en-US" sz="3200" dirty="0">
                <a:solidFill>
                  <a:srgbClr val="231F20"/>
                </a:solidFill>
                <a:latin typeface="Bahnschrift Condensed" panose="020B0502040204020203" pitchFamily="34" charset="0"/>
              </a:rPr>
              <a:t>2007 WAS TAKEN AS THE BASE YEAR FOR ALL COUNTRIES FOR GDP PER CAPITA.</a:t>
            </a:r>
          </a:p>
          <a:p>
            <a:pPr marL="761609" lvl="1" indent="-514350" algn="just">
              <a:lnSpc>
                <a:spcPts val="3160"/>
              </a:lnSpc>
              <a:buFont typeface="+mj-lt"/>
              <a:buAutoNum type="arabicPeriod"/>
            </a:pPr>
            <a:endParaRPr lang="en-US" sz="3200" dirty="0">
              <a:solidFill>
                <a:srgbClr val="231F20"/>
              </a:solidFill>
              <a:latin typeface="Bahnschrift Condensed" panose="020B0502040204020203" pitchFamily="34" charset="0"/>
            </a:endParaRPr>
          </a:p>
          <a:p>
            <a:pPr marL="761609" lvl="1" indent="-514350" algn="just">
              <a:lnSpc>
                <a:spcPts val="3160"/>
              </a:lnSpc>
              <a:buFont typeface="+mj-lt"/>
              <a:buAutoNum type="arabicPeriod"/>
            </a:pPr>
            <a:r>
              <a:rPr lang="en-US" sz="3200" dirty="0">
                <a:solidFill>
                  <a:srgbClr val="231F20"/>
                </a:solidFill>
                <a:latin typeface="Bahnschrift Condensed" panose="020B0502040204020203" pitchFamily="34" charset="0"/>
              </a:rPr>
              <a:t>REGIONS ( SUB SAHARAN AFRICA, WORLD ETC.) WERE EXCLUDED FROM THE DATASET AS WELL.</a:t>
            </a:r>
          </a:p>
          <a:p>
            <a:pPr marL="761609" lvl="1" indent="-514350" algn="just">
              <a:lnSpc>
                <a:spcPts val="3160"/>
              </a:lnSpc>
              <a:buFont typeface="+mj-lt"/>
              <a:buAutoNum type="arabicPeriod"/>
            </a:pPr>
            <a:endParaRPr lang="en-US" sz="3200" dirty="0">
              <a:solidFill>
                <a:srgbClr val="231F20"/>
              </a:solidFill>
              <a:latin typeface="Bahnschrift Condensed" panose="020B0502040204020203" pitchFamily="34" charset="0"/>
            </a:endParaRPr>
          </a:p>
          <a:p>
            <a:pPr marL="761609" lvl="1" indent="-514350" algn="just">
              <a:lnSpc>
                <a:spcPts val="3160"/>
              </a:lnSpc>
              <a:buFont typeface="+mj-lt"/>
              <a:buAutoNum type="arabicPeriod"/>
            </a:pPr>
            <a:endParaRPr lang="en-US" sz="3200" dirty="0">
              <a:solidFill>
                <a:srgbClr val="231F20"/>
              </a:solidFill>
              <a:latin typeface="Bahnschrift Condensed" panose="020B0502040204020203" pitchFamily="34" charset="0"/>
            </a:endParaRPr>
          </a:p>
        </p:txBody>
      </p:sp>
      <p:sp>
        <p:nvSpPr>
          <p:cNvPr id="19" name="Freeform 3">
            <a:extLst>
              <a:ext uri="{FF2B5EF4-FFF2-40B4-BE49-F238E27FC236}">
                <a16:creationId xmlns:a16="http://schemas.microsoft.com/office/drawing/2014/main" id="{95522D75-7227-1985-0D8E-55862421F80B}"/>
              </a:ext>
            </a:extLst>
          </p:cNvPr>
          <p:cNvSpPr/>
          <p:nvPr/>
        </p:nvSpPr>
        <p:spPr>
          <a:xfrm rot="7622255">
            <a:off x="-3371771" y="797520"/>
            <a:ext cx="7716029" cy="3170274"/>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pic>
        <p:nvPicPr>
          <p:cNvPr id="10" name="Graphic 9" descr="Research with solid fill">
            <a:extLst>
              <a:ext uri="{FF2B5EF4-FFF2-40B4-BE49-F238E27FC236}">
                <a16:creationId xmlns:a16="http://schemas.microsoft.com/office/drawing/2014/main" id="{814F68C4-8DC7-191A-B68C-E9F6D35845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43393" y="1839295"/>
            <a:ext cx="914400" cy="914400"/>
          </a:xfrm>
          <a:prstGeom prst="rect">
            <a:avLst/>
          </a:prstGeom>
        </p:spPr>
      </p:pic>
      <p:pic>
        <p:nvPicPr>
          <p:cNvPr id="12" name="Graphic 11" descr="Filter with solid fill">
            <a:extLst>
              <a:ext uri="{FF2B5EF4-FFF2-40B4-BE49-F238E27FC236}">
                <a16:creationId xmlns:a16="http://schemas.microsoft.com/office/drawing/2014/main" id="{B269F7BA-8C41-3C23-9E0F-14A0D1B7D5E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391460" y="2955456"/>
            <a:ext cx="914400" cy="914400"/>
          </a:xfrm>
          <a:prstGeom prst="rect">
            <a:avLst/>
          </a:prstGeom>
        </p:spPr>
      </p:pic>
      <p:pic>
        <p:nvPicPr>
          <p:cNvPr id="20" name="Graphic 19" descr="Server with solid fill">
            <a:extLst>
              <a:ext uri="{FF2B5EF4-FFF2-40B4-BE49-F238E27FC236}">
                <a16:creationId xmlns:a16="http://schemas.microsoft.com/office/drawing/2014/main" id="{950823AD-E589-85DE-B2FD-817C713723B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443393" y="5526288"/>
            <a:ext cx="914400" cy="914400"/>
          </a:xfrm>
          <a:prstGeom prst="rect">
            <a:avLst/>
          </a:prstGeom>
        </p:spPr>
      </p:pic>
      <p:pic>
        <p:nvPicPr>
          <p:cNvPr id="26" name="Graphic 25" descr="Normal Distribution with solid fill">
            <a:extLst>
              <a:ext uri="{FF2B5EF4-FFF2-40B4-BE49-F238E27FC236}">
                <a16:creationId xmlns:a16="http://schemas.microsoft.com/office/drawing/2014/main" id="{AF975BE2-8B77-3970-7568-CB7F5DB2ADE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432995" y="4263279"/>
            <a:ext cx="914400" cy="914400"/>
          </a:xfrm>
          <a:prstGeom prst="rect">
            <a:avLst/>
          </a:prstGeom>
        </p:spPr>
      </p:pic>
    </p:spTree>
    <p:extLst>
      <p:ext uri="{BB962C8B-B14F-4D97-AF65-F5344CB8AC3E}">
        <p14:creationId xmlns:p14="http://schemas.microsoft.com/office/powerpoint/2010/main" val="1120653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10972800" y="2426201"/>
            <a:ext cx="9735165" cy="9989442"/>
          </a:xfrm>
          <a:custGeom>
            <a:avLst/>
            <a:gdLst/>
            <a:ahLst/>
            <a:cxnLst/>
            <a:rect l="l" t="t" r="r" b="b"/>
            <a:pathLst>
              <a:path w="9735165" h="9989442">
                <a:moveTo>
                  <a:pt x="0" y="0"/>
                </a:moveTo>
                <a:lnTo>
                  <a:pt x="9735165" y="0"/>
                </a:lnTo>
                <a:lnTo>
                  <a:pt x="9735165" y="9989442"/>
                </a:lnTo>
                <a:lnTo>
                  <a:pt x="0" y="9989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3" name="Freeform 3"/>
          <p:cNvSpPr/>
          <p:nvPr/>
        </p:nvSpPr>
        <p:spPr>
          <a:xfrm>
            <a:off x="-4360010" y="1866900"/>
            <a:ext cx="12556203" cy="12884164"/>
          </a:xfrm>
          <a:custGeom>
            <a:avLst/>
            <a:gdLst/>
            <a:ahLst/>
            <a:cxnLst/>
            <a:rect l="l" t="t" r="r" b="b"/>
            <a:pathLst>
              <a:path w="12556203" h="12884164">
                <a:moveTo>
                  <a:pt x="0" y="0"/>
                </a:moveTo>
                <a:lnTo>
                  <a:pt x="12556204" y="0"/>
                </a:lnTo>
                <a:lnTo>
                  <a:pt x="12556204" y="12884164"/>
                </a:lnTo>
                <a:lnTo>
                  <a:pt x="0" y="128841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4" name="Freeform 4"/>
          <p:cNvSpPr/>
          <p:nvPr/>
        </p:nvSpPr>
        <p:spPr>
          <a:xfrm>
            <a:off x="101806" y="2426201"/>
            <a:ext cx="8736402" cy="6147148"/>
          </a:xfrm>
          <a:custGeom>
            <a:avLst/>
            <a:gdLst/>
            <a:ahLst/>
            <a:cxnLst/>
            <a:rect l="l" t="t" r="r" b="b"/>
            <a:pathLst>
              <a:path w="8736402" h="6147148">
                <a:moveTo>
                  <a:pt x="0" y="0"/>
                </a:moveTo>
                <a:lnTo>
                  <a:pt x="8736402" y="0"/>
                </a:lnTo>
                <a:lnTo>
                  <a:pt x="8736402" y="6147148"/>
                </a:lnTo>
                <a:lnTo>
                  <a:pt x="0" y="6147148"/>
                </a:lnTo>
                <a:lnTo>
                  <a:pt x="0" y="0"/>
                </a:lnTo>
                <a:close/>
              </a:path>
            </a:pathLst>
          </a:custGeom>
          <a:blipFill>
            <a:blip r:embed="rId4"/>
            <a:stretch>
              <a:fillRect/>
            </a:stretch>
          </a:blipFill>
        </p:spPr>
        <p:txBody>
          <a:bodyPr/>
          <a:lstStyle/>
          <a:p>
            <a:endParaRPr lang="en-US">
              <a:latin typeface="Bahnschrift SemiBold Condensed" panose="020B0502040204020203" pitchFamily="34" charset="0"/>
            </a:endParaRPr>
          </a:p>
        </p:txBody>
      </p:sp>
      <p:sp>
        <p:nvSpPr>
          <p:cNvPr id="6" name="TextBox 6"/>
          <p:cNvSpPr txBox="1"/>
          <p:nvPr/>
        </p:nvSpPr>
        <p:spPr>
          <a:xfrm>
            <a:off x="1740804" y="1136570"/>
            <a:ext cx="5321775" cy="1154162"/>
          </a:xfrm>
          <a:prstGeom prst="rect">
            <a:avLst/>
          </a:prstGeom>
        </p:spPr>
        <p:txBody>
          <a:bodyPr lIns="0" tIns="0" rIns="0" bIns="0" rtlCol="0" anchor="t">
            <a:spAutoFit/>
          </a:bodyPr>
          <a:lstStyle/>
          <a:p>
            <a:pPr algn="ctr">
              <a:lnSpc>
                <a:spcPts val="6493"/>
              </a:lnSpc>
            </a:pPr>
            <a:r>
              <a:rPr lang="en-US" sz="5400" dirty="0">
                <a:solidFill>
                  <a:srgbClr val="FFFBFB"/>
                </a:solidFill>
                <a:latin typeface="Bahnschrift SemiBold Condensed" panose="020B0502040204020203" pitchFamily="34" charset="0"/>
              </a:rPr>
              <a:t>GDP PER CAPITA</a:t>
            </a:r>
          </a:p>
          <a:p>
            <a:pPr algn="ctr">
              <a:lnSpc>
                <a:spcPts val="2533"/>
              </a:lnSpc>
              <a:spcBef>
                <a:spcPct val="0"/>
              </a:spcBef>
            </a:pPr>
            <a:r>
              <a:rPr lang="en-US" sz="2800" dirty="0">
                <a:solidFill>
                  <a:srgbClr val="FFFBFB"/>
                </a:solidFill>
                <a:latin typeface="Bahnschrift SemiBold Condensed" panose="020B0502040204020203" pitchFamily="34" charset="0"/>
              </a:rPr>
              <a:t>OMAN INCLUDED</a:t>
            </a:r>
          </a:p>
        </p:txBody>
      </p:sp>
      <p:sp>
        <p:nvSpPr>
          <p:cNvPr id="7" name="TextBox 7"/>
          <p:cNvSpPr txBox="1"/>
          <p:nvPr/>
        </p:nvSpPr>
        <p:spPr>
          <a:xfrm>
            <a:off x="9329807" y="1136570"/>
            <a:ext cx="8294701" cy="1154162"/>
          </a:xfrm>
          <a:prstGeom prst="rect">
            <a:avLst/>
          </a:prstGeom>
        </p:spPr>
        <p:txBody>
          <a:bodyPr lIns="0" tIns="0" rIns="0" bIns="0" rtlCol="0" anchor="t">
            <a:spAutoFit/>
          </a:bodyPr>
          <a:lstStyle/>
          <a:p>
            <a:pPr algn="ctr">
              <a:lnSpc>
                <a:spcPts val="6493"/>
              </a:lnSpc>
            </a:pPr>
            <a:r>
              <a:rPr lang="en-US" sz="5400" dirty="0">
                <a:solidFill>
                  <a:srgbClr val="FFFBFB"/>
                </a:solidFill>
                <a:latin typeface="Bahnschrift SemiBold Condensed" panose="020B0502040204020203" pitchFamily="34" charset="0"/>
              </a:rPr>
              <a:t>POPULATION DENSITY</a:t>
            </a:r>
          </a:p>
          <a:p>
            <a:pPr algn="ctr">
              <a:lnSpc>
                <a:spcPts val="2533"/>
              </a:lnSpc>
              <a:spcBef>
                <a:spcPct val="0"/>
              </a:spcBef>
            </a:pPr>
            <a:r>
              <a:rPr lang="en-US" sz="2800" dirty="0">
                <a:solidFill>
                  <a:srgbClr val="FFFBFB"/>
                </a:solidFill>
                <a:latin typeface="Bahnschrift SemiBold Condensed" panose="020B0502040204020203" pitchFamily="34" charset="0"/>
              </a:rPr>
              <a:t>OMAN INCLUDED</a:t>
            </a:r>
          </a:p>
        </p:txBody>
      </p:sp>
      <p:sp>
        <p:nvSpPr>
          <p:cNvPr id="8" name="TextBox 8"/>
          <p:cNvSpPr txBox="1"/>
          <p:nvPr/>
        </p:nvSpPr>
        <p:spPr>
          <a:xfrm>
            <a:off x="6500993" y="8878479"/>
            <a:ext cx="5084763" cy="1210311"/>
          </a:xfrm>
          <a:prstGeom prst="rect">
            <a:avLst/>
          </a:prstGeom>
        </p:spPr>
        <p:txBody>
          <a:bodyPr lIns="0" tIns="0" rIns="0" bIns="0" rtlCol="0" anchor="t">
            <a:spAutoFit/>
          </a:bodyPr>
          <a:lstStyle/>
          <a:p>
            <a:pPr algn="ctr">
              <a:lnSpc>
                <a:spcPts val="4809"/>
              </a:lnSpc>
            </a:pPr>
            <a:r>
              <a:rPr lang="en-US" sz="3699" dirty="0">
                <a:solidFill>
                  <a:srgbClr val="FFFBFB"/>
                </a:solidFill>
                <a:latin typeface="Bahnschrift SemiBold Condensed" panose="020B0502040204020203" pitchFamily="34" charset="0"/>
              </a:rPr>
              <a:t>TOTAL OBSERVATIONS = 4.3K </a:t>
            </a:r>
          </a:p>
          <a:p>
            <a:pPr algn="ctr">
              <a:lnSpc>
                <a:spcPts val="4809"/>
              </a:lnSpc>
              <a:spcBef>
                <a:spcPct val="0"/>
              </a:spcBef>
            </a:pPr>
            <a:r>
              <a:rPr lang="en-US" sz="3699" dirty="0">
                <a:solidFill>
                  <a:srgbClr val="FFFBFB"/>
                </a:solidFill>
                <a:latin typeface="Bahnschrift SemiBold Condensed" panose="020B0502040204020203" pitchFamily="34" charset="0"/>
              </a:rPr>
              <a:t>OMAN OBSERVATIONS = 2.5K</a:t>
            </a:r>
          </a:p>
        </p:txBody>
      </p:sp>
      <p:pic>
        <p:nvPicPr>
          <p:cNvPr id="12" name="Picture 11">
            <a:extLst>
              <a:ext uri="{FF2B5EF4-FFF2-40B4-BE49-F238E27FC236}">
                <a16:creationId xmlns:a16="http://schemas.microsoft.com/office/drawing/2014/main" id="{1762622F-67E7-07E9-E8CC-85F73B6223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4674" y="2426202"/>
            <a:ext cx="9121520" cy="6163542"/>
          </a:xfrm>
          <a:prstGeom prst="rect">
            <a:avLst/>
          </a:prstGeom>
        </p:spPr>
      </p:pic>
      <p:sp>
        <p:nvSpPr>
          <p:cNvPr id="13" name="TextBox 6">
            <a:extLst>
              <a:ext uri="{FF2B5EF4-FFF2-40B4-BE49-F238E27FC236}">
                <a16:creationId xmlns:a16="http://schemas.microsoft.com/office/drawing/2014/main" id="{70D183EB-5A9E-A201-082C-DAA0C5D35872}"/>
              </a:ext>
            </a:extLst>
          </p:cNvPr>
          <p:cNvSpPr txBox="1"/>
          <p:nvPr/>
        </p:nvSpPr>
        <p:spPr>
          <a:xfrm>
            <a:off x="5617430" y="131182"/>
            <a:ext cx="6851887" cy="833562"/>
          </a:xfrm>
          <a:prstGeom prst="rect">
            <a:avLst/>
          </a:prstGeom>
        </p:spPr>
        <p:txBody>
          <a:bodyPr wrap="square" lIns="0" tIns="0" rIns="0" bIns="0" rtlCol="0" anchor="t">
            <a:spAutoFit/>
          </a:bodyPr>
          <a:lstStyle/>
          <a:p>
            <a:pPr algn="ctr">
              <a:lnSpc>
                <a:spcPts val="6493"/>
              </a:lnSpc>
            </a:pPr>
            <a:r>
              <a:rPr lang="en-US" sz="6000" dirty="0">
                <a:solidFill>
                  <a:srgbClr val="FFFBFB"/>
                </a:solidFill>
                <a:latin typeface="Bahnschrift SemiBold Condensed" panose="020B0502040204020203" pitchFamily="34" charset="0"/>
              </a:rPr>
              <a:t>DISTRIBUTION COMPARISON</a:t>
            </a:r>
            <a:endParaRPr lang="en-US" sz="3200" dirty="0">
              <a:solidFill>
                <a:srgbClr val="FFFBFB"/>
              </a:solidFill>
              <a:latin typeface="Bahnschrift SemiBold Condensed" panose="020B050204020402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11350018" y="4152900"/>
            <a:ext cx="8294702" cy="7989575"/>
          </a:xfrm>
          <a:custGeom>
            <a:avLst/>
            <a:gdLst/>
            <a:ahLst/>
            <a:cxnLst/>
            <a:rect l="l" t="t" r="r" b="b"/>
            <a:pathLst>
              <a:path w="9735165" h="9989442">
                <a:moveTo>
                  <a:pt x="0" y="0"/>
                </a:moveTo>
                <a:lnTo>
                  <a:pt x="9735165" y="0"/>
                </a:lnTo>
                <a:lnTo>
                  <a:pt x="9735165" y="9989442"/>
                </a:lnTo>
                <a:lnTo>
                  <a:pt x="0" y="9989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3" name="Freeform 3"/>
          <p:cNvSpPr/>
          <p:nvPr/>
        </p:nvSpPr>
        <p:spPr>
          <a:xfrm>
            <a:off x="-4117845" y="1456909"/>
            <a:ext cx="9981517" cy="10712780"/>
          </a:xfrm>
          <a:custGeom>
            <a:avLst/>
            <a:gdLst/>
            <a:ahLst/>
            <a:cxnLst/>
            <a:rect l="l" t="t" r="r" b="b"/>
            <a:pathLst>
              <a:path w="12556203" h="12884164">
                <a:moveTo>
                  <a:pt x="0" y="0"/>
                </a:moveTo>
                <a:lnTo>
                  <a:pt x="12556204" y="0"/>
                </a:lnTo>
                <a:lnTo>
                  <a:pt x="12556204" y="12884164"/>
                </a:lnTo>
                <a:lnTo>
                  <a:pt x="0" y="128841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6" name="TextBox 6"/>
          <p:cNvSpPr txBox="1"/>
          <p:nvPr/>
        </p:nvSpPr>
        <p:spPr>
          <a:xfrm>
            <a:off x="1859797" y="2381633"/>
            <a:ext cx="5321775" cy="1154162"/>
          </a:xfrm>
          <a:prstGeom prst="rect">
            <a:avLst/>
          </a:prstGeom>
        </p:spPr>
        <p:txBody>
          <a:bodyPr lIns="0" tIns="0" rIns="0" bIns="0" rtlCol="0" anchor="t">
            <a:spAutoFit/>
          </a:bodyPr>
          <a:lstStyle/>
          <a:p>
            <a:pPr algn="ctr">
              <a:lnSpc>
                <a:spcPts val="6493"/>
              </a:lnSpc>
            </a:pPr>
            <a:r>
              <a:rPr lang="en-US" sz="6600" dirty="0">
                <a:solidFill>
                  <a:srgbClr val="FFFBFB"/>
                </a:solidFill>
                <a:latin typeface="Bahnschrift SemiBold Condensed" panose="020B0502040204020203" pitchFamily="34" charset="0"/>
              </a:rPr>
              <a:t>GDP PER CAPITA</a:t>
            </a:r>
          </a:p>
          <a:p>
            <a:pPr algn="ctr">
              <a:lnSpc>
                <a:spcPts val="2533"/>
              </a:lnSpc>
              <a:spcBef>
                <a:spcPct val="0"/>
              </a:spcBef>
            </a:pPr>
            <a:r>
              <a:rPr lang="en-US" sz="2800" dirty="0">
                <a:solidFill>
                  <a:srgbClr val="FFFBFB"/>
                </a:solidFill>
                <a:latin typeface="Bahnschrift SemiBold Condensed" panose="020B0502040204020203" pitchFamily="34" charset="0"/>
              </a:rPr>
              <a:t>OMAN INCLUDED</a:t>
            </a:r>
          </a:p>
        </p:txBody>
      </p:sp>
      <p:sp>
        <p:nvSpPr>
          <p:cNvPr id="7" name="TextBox 7"/>
          <p:cNvSpPr txBox="1"/>
          <p:nvPr/>
        </p:nvSpPr>
        <p:spPr>
          <a:xfrm>
            <a:off x="9448800" y="2381633"/>
            <a:ext cx="8294701" cy="1154162"/>
          </a:xfrm>
          <a:prstGeom prst="rect">
            <a:avLst/>
          </a:prstGeom>
        </p:spPr>
        <p:txBody>
          <a:bodyPr lIns="0" tIns="0" rIns="0" bIns="0" rtlCol="0" anchor="t">
            <a:spAutoFit/>
          </a:bodyPr>
          <a:lstStyle/>
          <a:p>
            <a:pPr algn="ctr">
              <a:lnSpc>
                <a:spcPts val="6493"/>
              </a:lnSpc>
            </a:pPr>
            <a:r>
              <a:rPr lang="en-US" sz="6600" dirty="0">
                <a:solidFill>
                  <a:srgbClr val="FFFBFB"/>
                </a:solidFill>
                <a:latin typeface="Bahnschrift SemiBold Condensed" panose="020B0502040204020203" pitchFamily="34" charset="0"/>
              </a:rPr>
              <a:t>POPULATION DENSITY</a:t>
            </a:r>
          </a:p>
          <a:p>
            <a:pPr algn="ctr">
              <a:lnSpc>
                <a:spcPts val="2533"/>
              </a:lnSpc>
              <a:spcBef>
                <a:spcPct val="0"/>
              </a:spcBef>
            </a:pPr>
            <a:r>
              <a:rPr lang="en-US" sz="2800" dirty="0">
                <a:solidFill>
                  <a:srgbClr val="FFFBFB"/>
                </a:solidFill>
                <a:latin typeface="Bahnschrift SemiBold Condensed" panose="020B0502040204020203" pitchFamily="34" charset="0"/>
              </a:rPr>
              <a:t>OMAN INCLUDED</a:t>
            </a:r>
          </a:p>
        </p:txBody>
      </p:sp>
      <p:sp>
        <p:nvSpPr>
          <p:cNvPr id="8" name="TextBox 8"/>
          <p:cNvSpPr txBox="1"/>
          <p:nvPr/>
        </p:nvSpPr>
        <p:spPr>
          <a:xfrm>
            <a:off x="6500993" y="8878479"/>
            <a:ext cx="5084763" cy="1210311"/>
          </a:xfrm>
          <a:prstGeom prst="rect">
            <a:avLst/>
          </a:prstGeom>
        </p:spPr>
        <p:txBody>
          <a:bodyPr lIns="0" tIns="0" rIns="0" bIns="0" rtlCol="0" anchor="t">
            <a:spAutoFit/>
          </a:bodyPr>
          <a:lstStyle/>
          <a:p>
            <a:pPr algn="ctr">
              <a:lnSpc>
                <a:spcPts val="4809"/>
              </a:lnSpc>
            </a:pPr>
            <a:r>
              <a:rPr lang="en-US" sz="3699" dirty="0">
                <a:solidFill>
                  <a:srgbClr val="FFFBFB"/>
                </a:solidFill>
                <a:latin typeface="Bahnschrift SemiBold Condensed" panose="020B0502040204020203" pitchFamily="34" charset="0"/>
              </a:rPr>
              <a:t>TOTAL OBSERVATIONS = 4.3K </a:t>
            </a:r>
          </a:p>
          <a:p>
            <a:pPr algn="ctr">
              <a:lnSpc>
                <a:spcPts val="4809"/>
              </a:lnSpc>
              <a:spcBef>
                <a:spcPct val="0"/>
              </a:spcBef>
            </a:pPr>
            <a:r>
              <a:rPr lang="en-US" sz="3699" dirty="0">
                <a:solidFill>
                  <a:srgbClr val="FFFBFB"/>
                </a:solidFill>
                <a:latin typeface="Bahnschrift SemiBold Condensed" panose="020B0502040204020203" pitchFamily="34" charset="0"/>
              </a:rPr>
              <a:t>OMAN OBSERVATIONS = 2.5K</a:t>
            </a:r>
          </a:p>
        </p:txBody>
      </p:sp>
      <p:pic>
        <p:nvPicPr>
          <p:cNvPr id="9" name="Picture 8" descr="A screenshot of a computer&#10;&#10;Description automatically generated">
            <a:extLst>
              <a:ext uri="{FF2B5EF4-FFF2-40B4-BE49-F238E27FC236}">
                <a16:creationId xmlns:a16="http://schemas.microsoft.com/office/drawing/2014/main" id="{40095C9B-872E-00C0-5A58-137979D028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8648" y="3900527"/>
            <a:ext cx="6247096" cy="4689216"/>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8A4F3B61-2287-265A-A249-79CD704292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914" y="3900527"/>
            <a:ext cx="6247095" cy="4689216"/>
          </a:xfrm>
          <a:prstGeom prst="rect">
            <a:avLst/>
          </a:prstGeom>
        </p:spPr>
      </p:pic>
      <p:sp>
        <p:nvSpPr>
          <p:cNvPr id="13" name="TextBox 6">
            <a:extLst>
              <a:ext uri="{FF2B5EF4-FFF2-40B4-BE49-F238E27FC236}">
                <a16:creationId xmlns:a16="http://schemas.microsoft.com/office/drawing/2014/main" id="{D7C75DC3-AC0F-1998-940E-A773779A0809}"/>
              </a:ext>
            </a:extLst>
          </p:cNvPr>
          <p:cNvSpPr txBox="1"/>
          <p:nvPr/>
        </p:nvSpPr>
        <p:spPr>
          <a:xfrm>
            <a:off x="5617430" y="131182"/>
            <a:ext cx="6851887" cy="833562"/>
          </a:xfrm>
          <a:prstGeom prst="rect">
            <a:avLst/>
          </a:prstGeom>
        </p:spPr>
        <p:txBody>
          <a:bodyPr wrap="square" lIns="0" tIns="0" rIns="0" bIns="0" rtlCol="0" anchor="t">
            <a:spAutoFit/>
          </a:bodyPr>
          <a:lstStyle/>
          <a:p>
            <a:pPr algn="ctr">
              <a:lnSpc>
                <a:spcPts val="6493"/>
              </a:lnSpc>
            </a:pPr>
            <a:r>
              <a:rPr lang="en-US" sz="7200" dirty="0">
                <a:solidFill>
                  <a:srgbClr val="FFFBFB"/>
                </a:solidFill>
                <a:latin typeface="Bahnschrift SemiBold Condensed" panose="020B0502040204020203" pitchFamily="34" charset="0"/>
              </a:rPr>
              <a:t>CORRELATIONS</a:t>
            </a:r>
            <a:endParaRPr lang="en-US" sz="4000" dirty="0">
              <a:solidFill>
                <a:srgbClr val="FFFBFB"/>
              </a:solidFill>
              <a:latin typeface="Bahnschrift SemiBold Condensed" panose="020B0502040204020203" pitchFamily="34" charset="0"/>
            </a:endParaRPr>
          </a:p>
        </p:txBody>
      </p:sp>
    </p:spTree>
    <p:extLst>
      <p:ext uri="{BB962C8B-B14F-4D97-AF65-F5344CB8AC3E}">
        <p14:creationId xmlns:p14="http://schemas.microsoft.com/office/powerpoint/2010/main" val="1631081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12049599" y="1813050"/>
            <a:ext cx="9735165" cy="9989442"/>
          </a:xfrm>
          <a:custGeom>
            <a:avLst/>
            <a:gdLst/>
            <a:ahLst/>
            <a:cxnLst/>
            <a:rect l="l" t="t" r="r" b="b"/>
            <a:pathLst>
              <a:path w="9735165" h="9989442">
                <a:moveTo>
                  <a:pt x="0" y="0"/>
                </a:moveTo>
                <a:lnTo>
                  <a:pt x="9735165" y="0"/>
                </a:lnTo>
                <a:lnTo>
                  <a:pt x="9735165" y="9989442"/>
                </a:lnTo>
                <a:lnTo>
                  <a:pt x="0" y="9989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3" name="Freeform 3"/>
          <p:cNvSpPr/>
          <p:nvPr/>
        </p:nvSpPr>
        <p:spPr>
          <a:xfrm>
            <a:off x="-4360010" y="198210"/>
            <a:ext cx="12556203" cy="12884164"/>
          </a:xfrm>
          <a:custGeom>
            <a:avLst/>
            <a:gdLst/>
            <a:ahLst/>
            <a:cxnLst/>
            <a:rect l="l" t="t" r="r" b="b"/>
            <a:pathLst>
              <a:path w="12556203" h="12884164">
                <a:moveTo>
                  <a:pt x="0" y="0"/>
                </a:moveTo>
                <a:lnTo>
                  <a:pt x="12556204" y="0"/>
                </a:lnTo>
                <a:lnTo>
                  <a:pt x="12556204" y="12884164"/>
                </a:lnTo>
                <a:lnTo>
                  <a:pt x="0" y="128841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5" name="Freeform 5"/>
          <p:cNvSpPr/>
          <p:nvPr/>
        </p:nvSpPr>
        <p:spPr>
          <a:xfrm>
            <a:off x="124630" y="2493234"/>
            <a:ext cx="8573943" cy="5950905"/>
          </a:xfrm>
          <a:custGeom>
            <a:avLst/>
            <a:gdLst/>
            <a:ahLst/>
            <a:cxnLst/>
            <a:rect l="l" t="t" r="r" b="b"/>
            <a:pathLst>
              <a:path w="8573943" h="5950905">
                <a:moveTo>
                  <a:pt x="0" y="0"/>
                </a:moveTo>
                <a:lnTo>
                  <a:pt x="8573943" y="0"/>
                </a:lnTo>
                <a:lnTo>
                  <a:pt x="8573943" y="5950905"/>
                </a:lnTo>
                <a:lnTo>
                  <a:pt x="0" y="5950905"/>
                </a:lnTo>
                <a:lnTo>
                  <a:pt x="0" y="0"/>
                </a:lnTo>
                <a:close/>
              </a:path>
            </a:pathLst>
          </a:custGeom>
          <a:blipFill>
            <a:blip r:embed="rId4"/>
            <a:stretch>
              <a:fillRect/>
            </a:stretch>
          </a:blipFill>
        </p:spPr>
        <p:txBody>
          <a:bodyPr/>
          <a:lstStyle/>
          <a:p>
            <a:endParaRPr lang="en-US">
              <a:latin typeface="Bahnschrift SemiBold Condensed" panose="020B0502040204020203" pitchFamily="34" charset="0"/>
            </a:endParaRPr>
          </a:p>
        </p:txBody>
      </p:sp>
      <p:sp>
        <p:nvSpPr>
          <p:cNvPr id="8" name="TextBox 8"/>
          <p:cNvSpPr txBox="1"/>
          <p:nvPr/>
        </p:nvSpPr>
        <p:spPr>
          <a:xfrm>
            <a:off x="6500993" y="8878479"/>
            <a:ext cx="5084763" cy="1210311"/>
          </a:xfrm>
          <a:prstGeom prst="rect">
            <a:avLst/>
          </a:prstGeom>
        </p:spPr>
        <p:txBody>
          <a:bodyPr lIns="0" tIns="0" rIns="0" bIns="0" rtlCol="0" anchor="t">
            <a:spAutoFit/>
          </a:bodyPr>
          <a:lstStyle/>
          <a:p>
            <a:pPr algn="ctr">
              <a:lnSpc>
                <a:spcPts val="4809"/>
              </a:lnSpc>
            </a:pPr>
            <a:r>
              <a:rPr lang="en-US" sz="3699" dirty="0">
                <a:solidFill>
                  <a:srgbClr val="FFFBFB"/>
                </a:solidFill>
                <a:latin typeface="Bahnschrift SemiBold Condensed" panose="020B0502040204020203" pitchFamily="34" charset="0"/>
              </a:rPr>
              <a:t>TOTAL OBSERVATIONS = 4.3K </a:t>
            </a:r>
          </a:p>
          <a:p>
            <a:pPr algn="ctr">
              <a:lnSpc>
                <a:spcPts val="4809"/>
              </a:lnSpc>
              <a:spcBef>
                <a:spcPct val="0"/>
              </a:spcBef>
            </a:pPr>
            <a:r>
              <a:rPr lang="en-US" sz="3699" dirty="0">
                <a:solidFill>
                  <a:srgbClr val="FFFBFB"/>
                </a:solidFill>
                <a:latin typeface="Bahnschrift SemiBold Condensed" panose="020B0502040204020203" pitchFamily="34" charset="0"/>
              </a:rPr>
              <a:t>OMAN OBSERVATIONS = 2.5K</a:t>
            </a:r>
          </a:p>
        </p:txBody>
      </p:sp>
      <p:pic>
        <p:nvPicPr>
          <p:cNvPr id="10" name="Picture 9">
            <a:extLst>
              <a:ext uri="{FF2B5EF4-FFF2-40B4-BE49-F238E27FC236}">
                <a16:creationId xmlns:a16="http://schemas.microsoft.com/office/drawing/2014/main" id="{B5967B39-DF0D-2990-C42F-E180F2BFA5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8881" y="2493234"/>
            <a:ext cx="9044489" cy="5964387"/>
          </a:xfrm>
          <a:prstGeom prst="rect">
            <a:avLst/>
          </a:prstGeom>
        </p:spPr>
      </p:pic>
      <p:sp>
        <p:nvSpPr>
          <p:cNvPr id="11" name="TextBox 6">
            <a:extLst>
              <a:ext uri="{FF2B5EF4-FFF2-40B4-BE49-F238E27FC236}">
                <a16:creationId xmlns:a16="http://schemas.microsoft.com/office/drawing/2014/main" id="{33E0A63A-45D0-222C-6BEF-B7FD58117E62}"/>
              </a:ext>
            </a:extLst>
          </p:cNvPr>
          <p:cNvSpPr txBox="1"/>
          <p:nvPr/>
        </p:nvSpPr>
        <p:spPr>
          <a:xfrm>
            <a:off x="5617430" y="131182"/>
            <a:ext cx="6851887" cy="767839"/>
          </a:xfrm>
          <a:prstGeom prst="rect">
            <a:avLst/>
          </a:prstGeom>
        </p:spPr>
        <p:txBody>
          <a:bodyPr wrap="square" lIns="0" tIns="0" rIns="0" bIns="0" rtlCol="0" anchor="t">
            <a:spAutoFit/>
          </a:bodyPr>
          <a:lstStyle/>
          <a:p>
            <a:pPr algn="ctr">
              <a:lnSpc>
                <a:spcPts val="6493"/>
              </a:lnSpc>
            </a:pPr>
            <a:r>
              <a:rPr lang="en-US" sz="5400" dirty="0">
                <a:solidFill>
                  <a:srgbClr val="FFFBFB"/>
                </a:solidFill>
                <a:latin typeface="Bahnschrift SemiBold Condensed" panose="020B0502040204020203" pitchFamily="34" charset="0"/>
              </a:rPr>
              <a:t>DISTRIBUTION COMPARISON</a:t>
            </a:r>
            <a:endParaRPr lang="en-US" sz="2800" dirty="0">
              <a:solidFill>
                <a:srgbClr val="FFFBFB"/>
              </a:solidFill>
              <a:latin typeface="Bahnschrift SemiBold Condensed" panose="020B0502040204020203" pitchFamily="34" charset="0"/>
            </a:endParaRPr>
          </a:p>
        </p:txBody>
      </p:sp>
      <p:sp>
        <p:nvSpPr>
          <p:cNvPr id="12" name="TextBox 6">
            <a:extLst>
              <a:ext uri="{FF2B5EF4-FFF2-40B4-BE49-F238E27FC236}">
                <a16:creationId xmlns:a16="http://schemas.microsoft.com/office/drawing/2014/main" id="{069940E9-1BA1-DE85-C474-4FA18EE9B128}"/>
              </a:ext>
            </a:extLst>
          </p:cNvPr>
          <p:cNvSpPr txBox="1"/>
          <p:nvPr/>
        </p:nvSpPr>
        <p:spPr>
          <a:xfrm>
            <a:off x="1740804" y="1136570"/>
            <a:ext cx="5321775" cy="1154162"/>
          </a:xfrm>
          <a:prstGeom prst="rect">
            <a:avLst/>
          </a:prstGeom>
        </p:spPr>
        <p:txBody>
          <a:bodyPr lIns="0" tIns="0" rIns="0" bIns="0" rtlCol="0" anchor="t">
            <a:spAutoFit/>
          </a:bodyPr>
          <a:lstStyle/>
          <a:p>
            <a:pPr algn="ctr">
              <a:lnSpc>
                <a:spcPts val="6493"/>
              </a:lnSpc>
            </a:pPr>
            <a:r>
              <a:rPr lang="en-US" sz="5400" dirty="0">
                <a:solidFill>
                  <a:srgbClr val="FFFBFB"/>
                </a:solidFill>
                <a:latin typeface="Bahnschrift SemiBold Condensed" panose="020B0502040204020203" pitchFamily="34" charset="0"/>
              </a:rPr>
              <a:t>GDP PER CAPITA</a:t>
            </a:r>
          </a:p>
          <a:p>
            <a:pPr algn="ctr">
              <a:lnSpc>
                <a:spcPts val="2533"/>
              </a:lnSpc>
              <a:spcBef>
                <a:spcPct val="0"/>
              </a:spcBef>
            </a:pPr>
            <a:r>
              <a:rPr lang="en-US" sz="2800" dirty="0">
                <a:solidFill>
                  <a:srgbClr val="FFFBFB"/>
                </a:solidFill>
                <a:latin typeface="Bahnschrift SemiBold Condensed" panose="020B0502040204020203" pitchFamily="34" charset="0"/>
              </a:rPr>
              <a:t>OMAN EXCLUDED</a:t>
            </a:r>
          </a:p>
        </p:txBody>
      </p:sp>
      <p:sp>
        <p:nvSpPr>
          <p:cNvPr id="13" name="TextBox 7">
            <a:extLst>
              <a:ext uri="{FF2B5EF4-FFF2-40B4-BE49-F238E27FC236}">
                <a16:creationId xmlns:a16="http://schemas.microsoft.com/office/drawing/2014/main" id="{6E42C932-AFE4-40B7-E157-3100145E7CA0}"/>
              </a:ext>
            </a:extLst>
          </p:cNvPr>
          <p:cNvSpPr txBox="1"/>
          <p:nvPr/>
        </p:nvSpPr>
        <p:spPr>
          <a:xfrm>
            <a:off x="9329807" y="1136570"/>
            <a:ext cx="8294701" cy="1154162"/>
          </a:xfrm>
          <a:prstGeom prst="rect">
            <a:avLst/>
          </a:prstGeom>
        </p:spPr>
        <p:txBody>
          <a:bodyPr lIns="0" tIns="0" rIns="0" bIns="0" rtlCol="0" anchor="t">
            <a:spAutoFit/>
          </a:bodyPr>
          <a:lstStyle/>
          <a:p>
            <a:pPr algn="ctr">
              <a:lnSpc>
                <a:spcPts val="6493"/>
              </a:lnSpc>
            </a:pPr>
            <a:r>
              <a:rPr lang="en-US" sz="5400" dirty="0">
                <a:solidFill>
                  <a:srgbClr val="FFFBFB"/>
                </a:solidFill>
                <a:latin typeface="Bahnschrift SemiBold Condensed" panose="020B0502040204020203" pitchFamily="34" charset="0"/>
              </a:rPr>
              <a:t>POPULATION DENSITY</a:t>
            </a:r>
          </a:p>
          <a:p>
            <a:pPr algn="ctr">
              <a:lnSpc>
                <a:spcPts val="2533"/>
              </a:lnSpc>
              <a:spcBef>
                <a:spcPct val="0"/>
              </a:spcBef>
            </a:pPr>
            <a:r>
              <a:rPr lang="en-US" sz="2800" dirty="0">
                <a:solidFill>
                  <a:srgbClr val="FFFBFB"/>
                </a:solidFill>
                <a:latin typeface="Bahnschrift SemiBold Condensed" panose="020B0502040204020203" pitchFamily="34" charset="0"/>
              </a:rPr>
              <a:t>OMAN EXCLUDED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TotalTime>
  <Words>586</Words>
  <Application>Microsoft Office PowerPoint</Application>
  <PresentationFormat>Egyéni</PresentationFormat>
  <Paragraphs>96</Paragraphs>
  <Slides>14</Slides>
  <Notes>6</Notes>
  <HiddenSlides>0</HiddenSlides>
  <MMClips>1</MMClips>
  <ScaleCrop>false</ScaleCrop>
  <HeadingPairs>
    <vt:vector size="6" baseType="variant">
      <vt:variant>
        <vt:lpstr>Használt betűtípusok</vt:lpstr>
      </vt:variant>
      <vt:variant>
        <vt:i4>5</vt:i4>
      </vt:variant>
      <vt:variant>
        <vt:lpstr>Téma</vt:lpstr>
      </vt:variant>
      <vt:variant>
        <vt:i4>1</vt:i4>
      </vt:variant>
      <vt:variant>
        <vt:lpstr>Diacímek</vt:lpstr>
      </vt:variant>
      <vt:variant>
        <vt:i4>14</vt:i4>
      </vt:variant>
    </vt:vector>
  </HeadingPairs>
  <TitlesOfParts>
    <vt:vector size="20" baseType="lpstr">
      <vt:lpstr>Bahnschrift SemiBold Condensed</vt:lpstr>
      <vt:lpstr>Bahnschrift Condensed</vt:lpstr>
      <vt:lpstr>Arial</vt:lpstr>
      <vt:lpstr>Calibri</vt:lpstr>
      <vt:lpstr>Wingdings</vt:lpstr>
      <vt:lpstr>Office Theme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Engineering Presentation</dc:title>
  <cp:lastModifiedBy>Bálint Thaler</cp:lastModifiedBy>
  <cp:revision>40</cp:revision>
  <dcterms:created xsi:type="dcterms:W3CDTF">2006-08-16T00:00:00Z</dcterms:created>
  <dcterms:modified xsi:type="dcterms:W3CDTF">2023-12-05T17:09:14Z</dcterms:modified>
  <dc:identifier>DAF18EEVFiM</dc:identifier>
</cp:coreProperties>
</file>